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charts/chart1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2.xml" ContentType="application/vnd.openxmlformats-officedocument.presentationml.notesSlide+xml"/>
  <Override PartName="/ppt/charts/chart26.xml" ContentType="application/vnd.openxmlformats-officedocument.drawingml.chart+xml"/>
  <Override PartName="/ppt/notesSlides/notesSlide23.xml" ContentType="application/vnd.openxmlformats-officedocument.presentationml.notesSlide+xml"/>
  <Override PartName="/ppt/charts/chart2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31.xml" ContentType="application/vnd.openxmlformats-officedocument.presentationml.notesSlide+xml"/>
  <Override PartName="/ppt/charts/chart3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3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9" r:id="rId4"/>
    <p:sldMasterId id="2147483784" r:id="rId5"/>
    <p:sldMasterId id="2147483790" r:id="rId6"/>
  </p:sldMasterIdLst>
  <p:notesMasterIdLst>
    <p:notesMasterId r:id="rId51"/>
  </p:notesMasterIdLst>
  <p:handoutMasterIdLst>
    <p:handoutMasterId r:id="rId52"/>
  </p:handoutMasterIdLst>
  <p:sldIdLst>
    <p:sldId id="550" r:id="rId7"/>
    <p:sldId id="720" r:id="rId8"/>
    <p:sldId id="801" r:id="rId9"/>
    <p:sldId id="721" r:id="rId10"/>
    <p:sldId id="724" r:id="rId11"/>
    <p:sldId id="797" r:id="rId12"/>
    <p:sldId id="768" r:id="rId13"/>
    <p:sldId id="776" r:id="rId14"/>
    <p:sldId id="771" r:id="rId15"/>
    <p:sldId id="770" r:id="rId16"/>
    <p:sldId id="773" r:id="rId17"/>
    <p:sldId id="778" r:id="rId18"/>
    <p:sldId id="772" r:id="rId19"/>
    <p:sldId id="782" r:id="rId20"/>
    <p:sldId id="779" r:id="rId21"/>
    <p:sldId id="799" r:id="rId22"/>
    <p:sldId id="788" r:id="rId23"/>
    <p:sldId id="789" r:id="rId24"/>
    <p:sldId id="792" r:id="rId25"/>
    <p:sldId id="793" r:id="rId26"/>
    <p:sldId id="794" r:id="rId27"/>
    <p:sldId id="791" r:id="rId28"/>
    <p:sldId id="795" r:id="rId29"/>
    <p:sldId id="796" r:id="rId30"/>
    <p:sldId id="260" r:id="rId31"/>
    <p:sldId id="3341" r:id="rId32"/>
    <p:sldId id="281" r:id="rId33"/>
    <p:sldId id="3340" r:id="rId34"/>
    <p:sldId id="3354" r:id="rId35"/>
    <p:sldId id="3342" r:id="rId36"/>
    <p:sldId id="3351" r:id="rId37"/>
    <p:sldId id="3344" r:id="rId38"/>
    <p:sldId id="3343" r:id="rId39"/>
    <p:sldId id="3364" r:id="rId40"/>
    <p:sldId id="3358" r:id="rId41"/>
    <p:sldId id="3359" r:id="rId42"/>
    <p:sldId id="3362" r:id="rId43"/>
    <p:sldId id="3360" r:id="rId44"/>
    <p:sldId id="3361" r:id="rId45"/>
    <p:sldId id="3352" r:id="rId46"/>
    <p:sldId id="3355" r:id="rId47"/>
    <p:sldId id="1426" r:id="rId48"/>
    <p:sldId id="1427" r:id="rId49"/>
    <p:sldId id="530" r:id="rId50"/>
  </p:sldIdLst>
  <p:sldSz cx="9144000" cy="5143500" type="screen16x9"/>
  <p:notesSz cx="6669088" cy="9926638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alibri Light" panose="020F0302020204030204" pitchFamily="34" charset="0"/>
      <p:regular r:id="rId57"/>
      <p:italic r:id="rId58"/>
    </p:embeddedFont>
    <p:embeddedFont>
      <p:font typeface="ITC Lubalin Graph Std" panose="020B0704020202020204" pitchFamily="34" charset="0"/>
      <p:bold r:id="rId59"/>
    </p:embeddedFont>
    <p:embeddedFont>
      <p:font typeface="Verdana" panose="020B0604030504040204" pitchFamily="34" charset="0"/>
      <p:regular r:id="rId60"/>
      <p:bold r:id="rId61"/>
      <p:italic r:id="rId62"/>
      <p:boldItalic r:id="rId63"/>
    </p:embeddedFont>
  </p:embeddedFontLst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65BA2BDD-0480-4693-8D43-16F4253EFDDA}">
          <p14:sldIdLst>
            <p14:sldId id="550"/>
            <p14:sldId id="720"/>
            <p14:sldId id="801"/>
            <p14:sldId id="721"/>
            <p14:sldId id="724"/>
            <p14:sldId id="797"/>
            <p14:sldId id="768"/>
            <p14:sldId id="776"/>
            <p14:sldId id="771"/>
            <p14:sldId id="770"/>
            <p14:sldId id="773"/>
            <p14:sldId id="778"/>
            <p14:sldId id="772"/>
            <p14:sldId id="782"/>
            <p14:sldId id="779"/>
            <p14:sldId id="799"/>
            <p14:sldId id="788"/>
            <p14:sldId id="789"/>
            <p14:sldId id="792"/>
            <p14:sldId id="793"/>
            <p14:sldId id="794"/>
            <p14:sldId id="791"/>
            <p14:sldId id="795"/>
            <p14:sldId id="796"/>
          </p14:sldIdLst>
        </p14:section>
        <p14:section name="Default Section" id="{64050110-F8A6-48AC-B5C5-F0EBC88F29F0}">
          <p14:sldIdLst>
            <p14:sldId id="260"/>
            <p14:sldId id="3341"/>
            <p14:sldId id="281"/>
            <p14:sldId id="3340"/>
            <p14:sldId id="3354"/>
            <p14:sldId id="3342"/>
            <p14:sldId id="3351"/>
            <p14:sldId id="3344"/>
            <p14:sldId id="3343"/>
            <p14:sldId id="3364"/>
            <p14:sldId id="3358"/>
            <p14:sldId id="3359"/>
            <p14:sldId id="3362"/>
            <p14:sldId id="3360"/>
            <p14:sldId id="3361"/>
            <p14:sldId id="3352"/>
            <p14:sldId id="3355"/>
          </p14:sldIdLst>
        </p14:section>
        <p14:section name="Default Section" id="{9352C3A0-8F82-4448-970F-0B4BF0378B72}">
          <p14:sldIdLst>
            <p14:sldId id="1426"/>
            <p14:sldId id="1427"/>
            <p14:sldId id="5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3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el Dumas" initials="CD" lastIdx="1" clrIdx="0">
    <p:extLst>
      <p:ext uri="{19B8F6BF-5375-455C-9EA6-DF929625EA0E}">
        <p15:presenceInfo xmlns:p15="http://schemas.microsoft.com/office/powerpoint/2012/main" userId="S-1-5-21-220523388-1957994488-725345543-2905" providerId="AD"/>
      </p:ext>
    </p:extLst>
  </p:cmAuthor>
  <p:cmAuthor id="2" name="Céline Marescaux" initials="CM" lastIdx="1" clrIdx="1">
    <p:extLst>
      <p:ext uri="{19B8F6BF-5375-455C-9EA6-DF929625EA0E}">
        <p15:presenceInfo xmlns:p15="http://schemas.microsoft.com/office/powerpoint/2012/main" userId="S::JD71939@KBC-GROUP.COM::caea04da-8168-4227-9d40-4fe46a8c85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B2E4"/>
    <a:srgbClr val="083060"/>
    <a:srgbClr val="1F497D"/>
    <a:srgbClr val="B5E0F1"/>
    <a:srgbClr val="92D1EA"/>
    <a:srgbClr val="61BDE0"/>
    <a:srgbClr val="14B2EC"/>
    <a:srgbClr val="00AEEF"/>
    <a:srgbClr val="003665"/>
    <a:srgbClr val="FF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4" autoAdjust="0"/>
    <p:restoredTop sz="73307" autoAdjust="0"/>
  </p:normalViewPr>
  <p:slideViewPr>
    <p:cSldViewPr>
      <p:cViewPr varScale="1">
        <p:scale>
          <a:sx n="80" d="100"/>
          <a:sy n="80" d="100"/>
        </p:scale>
        <p:origin x="2088" y="192"/>
      </p:cViewPr>
      <p:guideLst>
        <p:guide orient="horz" pos="293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46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9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font" Target="fonts/font4.fntdata"/><Relationship Id="rId64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7.fntdata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font" Target="fonts/font5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7358657320253E-2"/>
          <c:y val="0.13593981849324177"/>
          <c:w val="0.78865995310311754"/>
          <c:h val="0.794216394822882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4B2EC"/>
            </a:solidFill>
          </c:spPr>
          <c:dPt>
            <c:idx val="0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E0-4DE2-9186-9DD8A76D42B4}"/>
              </c:ext>
            </c:extLst>
          </c:dPt>
          <c:dPt>
            <c:idx val="1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E0-4DE2-9186-9DD8A76D42B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E0-4DE2-9186-9DD8A76D42B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E0-4DE2-9186-9DD8A76D42B4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0\%</c:formatCode>
                <c:ptCount val="2"/>
                <c:pt idx="0">
                  <c:v>66.599999999999994</c:v>
                </c:pt>
                <c:pt idx="1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E0-4DE2-9186-9DD8A76D4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6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86693655005129E-2"/>
          <c:y val="6.8490490394281199E-3"/>
          <c:w val="0.90990112209754459"/>
          <c:h val="0.906805392728148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4B2E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B38-424F-ABDE-ECAA63F57A9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B38-424F-ABDE-ECAA63F57A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B38-424F-ABDE-ECAA63F57A9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B38-424F-ABDE-ECAA63F57A9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B38-424F-ABDE-ECAA63F57A9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B38-424F-ABDE-ECAA63F57A9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B38-424F-ABDE-ECAA63F57A9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B38-424F-ABDE-ECAA63F57A9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B38-424F-ABDE-ECAA63F57A94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B38-424F-ABDE-ECAA63F57A9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rgbClr val="24B2E4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B38-424F-ABDE-ECAA63F57A9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B38-424F-ABDE-ECAA63F57A9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B38-424F-ABDE-ECAA63F57A9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B38-424F-ABDE-ECAA63F57A9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 anchorCtr="0">
                  <a:noAutofit/>
                </a:bodyPr>
                <a:lstStyle/>
                <a:p>
                  <a:pPr>
                    <a:defRPr sz="900" b="0">
                      <a:solidFill>
                        <a:srgbClr val="14B2EC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3B38-424F-ABDE-ECAA63F57A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rgbClr val="14B2EC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Je place AUTANT d’argent</c:v>
                </c:pt>
                <c:pt idx="1">
                  <c:v>Je place DAVANTAGE d’argent</c:v>
                </c:pt>
                <c:pt idx="2">
                  <c:v>Je place MOINS d’argent</c:v>
                </c:pt>
              </c:strCache>
            </c:strRef>
          </c:cat>
          <c:val>
            <c:numRef>
              <c:f>Sheet1!$B$2:$B$4</c:f>
              <c:numCache>
                <c:formatCode>0\%</c:formatCode>
                <c:ptCount val="3"/>
                <c:pt idx="0">
                  <c:v>60.77</c:v>
                </c:pt>
                <c:pt idx="1">
                  <c:v>20.23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B38-424F-ABDE-ECAA63F57A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0\%" sourceLinked="1"/>
        <c:majorTickMark val="out"/>
        <c:minorTickMark val="none"/>
        <c:tickLblPos val="nextTo"/>
        <c:crossAx val="283877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38251305410535E-2"/>
          <c:y val="8.6274001112843848E-2"/>
          <c:w val="0.82993122121695229"/>
          <c:h val="0.906805392728148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4B2E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958-47D1-91B9-E4834667AED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958-47D1-91B9-E4834667AE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958-47D1-91B9-E4834667AED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958-47D1-91B9-E4834667AED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4958-47D1-91B9-E4834667AED5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4958-47D1-91B9-E4834667AED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4958-47D1-91B9-E4834667AED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4958-47D1-91B9-E4834667AED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958-47D1-91B9-E4834667AED5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4958-47D1-91B9-E4834667AED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958-47D1-91B9-E4834667AED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958-47D1-91B9-E4834667AED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 anchorCtr="0">
                  <a:noAutofit/>
                </a:bodyPr>
                <a:lstStyle/>
                <a:p>
                  <a:pPr>
                    <a:defRPr sz="900" b="0">
                      <a:solidFill>
                        <a:srgbClr val="24B2E4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4958-47D1-91B9-E4834667AE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rgbClr val="24B2E4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Je place AUTANT d’argent</c:v>
                </c:pt>
                <c:pt idx="1">
                  <c:v>Je place DAVANTAGE d’argent</c:v>
                </c:pt>
                <c:pt idx="2">
                  <c:v>Je place MOINS d’argent</c:v>
                </c:pt>
              </c:strCache>
            </c:strRef>
          </c:cat>
          <c:val>
            <c:numRef>
              <c:f>Sheet1!$B$2:$B$4</c:f>
              <c:numCache>
                <c:formatCode>0\%</c:formatCode>
                <c:ptCount val="3"/>
                <c:pt idx="0">
                  <c:v>80.489999999999995</c:v>
                </c:pt>
                <c:pt idx="1">
                  <c:v>7.24</c:v>
                </c:pt>
                <c:pt idx="2">
                  <c:v>12.27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958-47D1-91B9-E4834667AE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0\%" sourceLinked="1"/>
        <c:majorTickMark val="out"/>
        <c:minorTickMark val="none"/>
        <c:tickLblPos val="nextTo"/>
        <c:crossAx val="283877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289413459522053E-2"/>
          <c:y val="8.6274001112843848E-2"/>
          <c:w val="0.83375791578713476"/>
          <c:h val="0.906805392728148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4B2E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931-4132-971B-A203E673CD8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931-4132-971B-A203E673CD8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931-4132-971B-A203E673CD8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931-4132-971B-A203E673CD8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931-4132-971B-A203E673CD8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931-4132-971B-A203E673CD8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931-4132-971B-A203E673CD8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931-4132-971B-A203E673CD8E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931-4132-971B-A203E673CD8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931-4132-971B-A203E673CD8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rgbClr val="24B2E4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931-4132-971B-A203E673CD8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931-4132-971B-A203E673CD8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931-4132-971B-A203E673CD8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931-4132-971B-A203E673CD8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 anchorCtr="0">
                  <a:noAutofit/>
                </a:bodyPr>
                <a:lstStyle/>
                <a:p>
                  <a:pPr>
                    <a:defRPr sz="900" b="0">
                      <a:solidFill>
                        <a:srgbClr val="14B2EC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0931-4132-971B-A203E673CD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rgbClr val="14B2EC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Je place AUTANT d’argent</c:v>
                </c:pt>
                <c:pt idx="1">
                  <c:v>Je place DAVANTAGE d’argent</c:v>
                </c:pt>
                <c:pt idx="2">
                  <c:v>Je place MOINS d’argent</c:v>
                </c:pt>
              </c:strCache>
            </c:strRef>
          </c:cat>
          <c:val>
            <c:numRef>
              <c:f>Sheet1!$B$2:$B$4</c:f>
              <c:numCache>
                <c:formatCode>0\%</c:formatCode>
                <c:ptCount val="3"/>
                <c:pt idx="0">
                  <c:v>58.6</c:v>
                </c:pt>
                <c:pt idx="1">
                  <c:v>15.07</c:v>
                </c:pt>
                <c:pt idx="2">
                  <c:v>26.34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931-4132-971B-A203E673CD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0\%" sourceLinked="1"/>
        <c:majorTickMark val="out"/>
        <c:minorTickMark val="none"/>
        <c:tickLblPos val="nextTo"/>
        <c:crossAx val="283877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31109248854086"/>
          <c:y val="7.1337814707334288E-2"/>
          <c:w val="0.71478742083765112"/>
          <c:h val="0.920849769395322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4B2E4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24B2E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Moins d’un an</c:v>
                </c:pt>
                <c:pt idx="1">
                  <c:v>Entre 1 et 5 ans</c:v>
                </c:pt>
                <c:pt idx="2">
                  <c:v>Entre 5 et 10 ans</c:v>
                </c:pt>
                <c:pt idx="3">
                  <c:v>Entre 10 et 15 ans</c:v>
                </c:pt>
                <c:pt idx="4">
                  <c:v>Entre 15 et 20 ans</c:v>
                </c:pt>
                <c:pt idx="5">
                  <c:v>Plus de 20 ans</c:v>
                </c:pt>
                <c:pt idx="6">
                  <c:v>Pas de durée précise</c:v>
                </c:pt>
              </c:strCache>
            </c:strRef>
          </c:cat>
          <c:val>
            <c:numRef>
              <c:f>Sheet1!$B$2:$B$8</c:f>
              <c:numCache>
                <c:formatCode>_(* #,##0.00_);_(* \(#,##0.00\);_(* "-"??_);_(@_)</c:formatCode>
                <c:ptCount val="7"/>
                <c:pt idx="0">
                  <c:v>7.55</c:v>
                </c:pt>
                <c:pt idx="1">
                  <c:v>20.149999999999999</c:v>
                </c:pt>
                <c:pt idx="2">
                  <c:v>12.76</c:v>
                </c:pt>
                <c:pt idx="3">
                  <c:v>4.72</c:v>
                </c:pt>
                <c:pt idx="4">
                  <c:v>1.51</c:v>
                </c:pt>
                <c:pt idx="5">
                  <c:v>2.89</c:v>
                </c:pt>
                <c:pt idx="6">
                  <c:v>50.42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DA7D-4754-92D3-FB3A396709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5E0F1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92D1E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Moins d’un an</c:v>
                </c:pt>
                <c:pt idx="1">
                  <c:v>Entre 1 et 5 ans</c:v>
                </c:pt>
                <c:pt idx="2">
                  <c:v>Entre 5 et 10 ans</c:v>
                </c:pt>
                <c:pt idx="3">
                  <c:v>Entre 10 et 15 ans</c:v>
                </c:pt>
                <c:pt idx="4">
                  <c:v>Entre 15 et 20 ans</c:v>
                </c:pt>
                <c:pt idx="5">
                  <c:v>Plus de 20 ans</c:v>
                </c:pt>
                <c:pt idx="6">
                  <c:v>Pas de durée précise</c:v>
                </c:pt>
              </c:strCache>
            </c:strRef>
          </c:cat>
          <c:val>
            <c:numRef>
              <c:f>Sheet1!$C$2:$C$8</c:f>
              <c:numCache>
                <c:formatCode>_(* #,##0.00_);_(* \(#,##0.00\);_(* "-"??_);_(@_)</c:formatCode>
                <c:ptCount val="7"/>
                <c:pt idx="0">
                  <c:v>7.75</c:v>
                </c:pt>
                <c:pt idx="1">
                  <c:v>21.22</c:v>
                </c:pt>
                <c:pt idx="2">
                  <c:v>14.1</c:v>
                </c:pt>
                <c:pt idx="3">
                  <c:v>4.96</c:v>
                </c:pt>
                <c:pt idx="4">
                  <c:v>3.3</c:v>
                </c:pt>
                <c:pt idx="5">
                  <c:v>2.16</c:v>
                </c:pt>
                <c:pt idx="6">
                  <c:v>46.51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DA7D-4754-92D3-FB3A396709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Moins d’un an</c:v>
                </c:pt>
                <c:pt idx="1">
                  <c:v>Entre 1 et 5 ans</c:v>
                </c:pt>
                <c:pt idx="2">
                  <c:v>Entre 5 et 10 ans</c:v>
                </c:pt>
                <c:pt idx="3">
                  <c:v>Entre 10 et 15 ans</c:v>
                </c:pt>
                <c:pt idx="4">
                  <c:v>Entre 15 et 20 ans</c:v>
                </c:pt>
                <c:pt idx="5">
                  <c:v>Plus de 20 ans</c:v>
                </c:pt>
                <c:pt idx="6">
                  <c:v>Pas de durée précise</c:v>
                </c:pt>
              </c:strCache>
            </c:strRef>
          </c:cat>
          <c:val>
            <c:numRef>
              <c:f>Sheet1!$D$2:$D$8</c:f>
              <c:numCache>
                <c:formatCode>_(* #,##0.00_);_(* \(#,##0.00\);_(* "-"??_);_(@_)</c:formatCode>
                <c:ptCount val="7"/>
                <c:pt idx="0">
                  <c:v>7</c:v>
                </c:pt>
                <c:pt idx="1">
                  <c:v>20</c:v>
                </c:pt>
                <c:pt idx="2">
                  <c:v>14</c:v>
                </c:pt>
                <c:pt idx="3">
                  <c:v>6</c:v>
                </c:pt>
                <c:pt idx="4">
                  <c:v>2</c:v>
                </c:pt>
                <c:pt idx="5">
                  <c:v>3</c:v>
                </c:pt>
                <c:pt idx="6">
                  <c:v>49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DA7D-4754-92D3-FB3A39670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8294592"/>
        <c:axId val="368224632"/>
        <c:extLst/>
      </c:barChart>
      <c:catAx>
        <c:axId val="3682945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366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368224632"/>
        <c:crosses val="autoZero"/>
        <c:auto val="1"/>
        <c:lblAlgn val="ctr"/>
        <c:lblOffset val="100"/>
        <c:noMultiLvlLbl val="0"/>
      </c:catAx>
      <c:valAx>
        <c:axId val="368224632"/>
        <c:scaling>
          <c:orientation val="minMax"/>
        </c:scaling>
        <c:delete val="1"/>
        <c:axPos val="t"/>
        <c:numFmt formatCode="_(* #,##0.00_);_(* \(#,##0.00\);_(* &quot;-&quot;??_);_(@_)" sourceLinked="1"/>
        <c:majorTickMark val="none"/>
        <c:minorTickMark val="none"/>
        <c:tickLblPos val="nextTo"/>
        <c:crossAx val="36829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120652696749573"/>
          <c:y val="3.5480056040243159E-2"/>
          <c:w val="0.45622562950169182"/>
          <c:h val="6.76232411575986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97791048806564"/>
          <c:y val="2.93710067041924E-2"/>
          <c:w val="0.43316140511236634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 anchorCtr="0">
                  <a:noAutofit/>
                </a:bodyPr>
                <a:lstStyle/>
                <a:p>
                  <a:pPr>
                    <a:defRPr sz="1100" b="0">
                      <a:solidFill>
                        <a:srgbClr val="00AEE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E54-458B-BF83-ABB85D4EF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rgbClr val="00AEEF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Bâtir une sécurité financière</c:v>
                </c:pt>
                <c:pt idx="1">
                  <c:v>Assurer sa pension</c:v>
                </c:pt>
                <c:pt idx="2">
                  <c:v>Acheter/construire un bien immobilier</c:v>
                </c:pt>
                <c:pt idx="3">
                  <c:v>Aider les enfants</c:v>
                </c:pt>
                <c:pt idx="4">
                  <c:v>Rénover une habitation</c:v>
                </c:pt>
                <c:pt idx="5">
                  <c:v>Planifier un grand voyage</c:v>
                </c:pt>
                <c:pt idx="6">
                  <c:v>Acheter une seconde résidence</c:v>
                </c:pt>
                <c:pt idx="7">
                  <c:v>Lancer un nouveau business</c:v>
                </c:pt>
                <c:pt idx="8">
                  <c:v>Autre</c:v>
                </c:pt>
              </c:strCache>
            </c:strRef>
          </c:cat>
          <c:val>
            <c:numRef>
              <c:f>Sheet1!$B$2:$B$10</c:f>
              <c:numCache>
                <c:formatCode>0\%</c:formatCode>
                <c:ptCount val="9"/>
                <c:pt idx="0">
                  <c:v>52.51</c:v>
                </c:pt>
                <c:pt idx="1">
                  <c:v>37.53</c:v>
                </c:pt>
                <c:pt idx="2">
                  <c:v>25.29</c:v>
                </c:pt>
                <c:pt idx="3">
                  <c:v>25.16</c:v>
                </c:pt>
                <c:pt idx="4">
                  <c:v>21.87</c:v>
                </c:pt>
                <c:pt idx="5">
                  <c:v>21.17</c:v>
                </c:pt>
                <c:pt idx="6">
                  <c:v>6.74</c:v>
                </c:pt>
                <c:pt idx="7">
                  <c:v>3.45</c:v>
                </c:pt>
                <c:pt idx="8">
                  <c:v>5.35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en-US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0\%" sourceLinked="1"/>
        <c:majorTickMark val="out"/>
        <c:minorTickMark val="none"/>
        <c:tickLblPos val="nextTo"/>
        <c:crossAx val="283877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97791048806564"/>
          <c:y val="2.93710067041924E-2"/>
          <c:w val="0.43316140511236634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4A5-4B34-AED0-35F788A622B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4A5-4B34-AED0-35F788A622B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4A5-4B34-AED0-35F788A622B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A5-4B34-AED0-35F788A622B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4A5-4B34-AED0-35F788A622BA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A5-4B34-AED0-35F788A622BA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4A5-4B34-AED0-35F788A622BA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 anchorCtr="0">
                  <a:noAutofit/>
                </a:bodyPr>
                <a:lstStyle/>
                <a:p>
                  <a:pPr>
                    <a:defRPr sz="1100" b="0">
                      <a:solidFill>
                        <a:srgbClr val="00AEE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4A5-4B34-AED0-35F788A622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rgbClr val="00AEEF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Bâtir une sécurité financière</c:v>
                </c:pt>
                <c:pt idx="1">
                  <c:v>Assurer sa pension</c:v>
                </c:pt>
                <c:pt idx="2">
                  <c:v>Acheter/construire un bien immobilier</c:v>
                </c:pt>
                <c:pt idx="3">
                  <c:v>Aider les enfants</c:v>
                </c:pt>
                <c:pt idx="4">
                  <c:v>Rénover une habitation</c:v>
                </c:pt>
                <c:pt idx="5">
                  <c:v>Planifier un grand voyage</c:v>
                </c:pt>
                <c:pt idx="6">
                  <c:v>Acheter une seconde résidence</c:v>
                </c:pt>
                <c:pt idx="7">
                  <c:v>Lancer un nouveau business</c:v>
                </c:pt>
                <c:pt idx="8">
                  <c:v>Autre</c:v>
                </c:pt>
              </c:strCache>
            </c:strRef>
          </c:cat>
          <c:val>
            <c:numRef>
              <c:f>Sheet1!$B$2:$B$10</c:f>
              <c:numCache>
                <c:formatCode>0\%</c:formatCode>
                <c:ptCount val="9"/>
                <c:pt idx="0">
                  <c:v>56.98</c:v>
                </c:pt>
                <c:pt idx="1">
                  <c:v>38.11</c:v>
                </c:pt>
                <c:pt idx="2">
                  <c:v>23.76</c:v>
                </c:pt>
                <c:pt idx="3">
                  <c:v>26.58</c:v>
                </c:pt>
                <c:pt idx="4">
                  <c:v>21.89</c:v>
                </c:pt>
                <c:pt idx="5">
                  <c:v>18.010000000000002</c:v>
                </c:pt>
                <c:pt idx="6">
                  <c:v>6.78</c:v>
                </c:pt>
                <c:pt idx="7">
                  <c:v>3.77</c:v>
                </c:pt>
                <c:pt idx="8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A5-4B34-AED0-35F788A622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0\%" sourceLinked="1"/>
        <c:majorTickMark val="out"/>
        <c:minorTickMark val="none"/>
        <c:tickLblPos val="nextTo"/>
        <c:crossAx val="283877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97791048806564"/>
          <c:y val="2.93710067041924E-2"/>
          <c:w val="0.43316140511236634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 anchorCtr="0">
                  <a:noAutofit/>
                </a:bodyPr>
                <a:lstStyle/>
                <a:p>
                  <a:pPr>
                    <a:defRPr sz="1100" b="0">
                      <a:solidFill>
                        <a:srgbClr val="00AEE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E54-458B-BF83-ABB85D4EF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rgbClr val="00AEEF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Je profite de la vie et je me fais (davantage) plaisir</c:v>
                </c:pt>
                <c:pt idx="1">
                  <c:v>Je m’inquiète pour l’avenir et j’épargne davantage</c:v>
                </c:pt>
                <c:pt idx="2">
                  <c:v>Je fais (davantage) plaisir à mon entourage</c:v>
                </c:pt>
                <c:pt idx="3">
                  <c:v>Autre</c:v>
                </c:pt>
              </c:strCache>
            </c:strRef>
          </c:cat>
          <c:val>
            <c:numRef>
              <c:f>Sheet1!$B$2:$B$5</c:f>
              <c:numCache>
                <c:formatCode>0\%</c:formatCode>
                <c:ptCount val="4"/>
                <c:pt idx="0">
                  <c:v>43.26</c:v>
                </c:pt>
                <c:pt idx="1">
                  <c:v>37.18</c:v>
                </c:pt>
                <c:pt idx="2">
                  <c:v>13.56</c:v>
                </c:pt>
                <c:pt idx="3">
                  <c:v>5.99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en-US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0\%" sourceLinked="1"/>
        <c:majorTickMark val="out"/>
        <c:minorTickMark val="none"/>
        <c:tickLblPos val="nextTo"/>
        <c:crossAx val="283877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7358657320253E-2"/>
          <c:y val="0.13593981849324177"/>
          <c:w val="0.78865995310311754"/>
          <c:h val="0.794216394822882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4B2EC"/>
            </a:solidFill>
          </c:spPr>
          <c:dPt>
            <c:idx val="0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31-4E69-828E-3821337D4E54}"/>
              </c:ext>
            </c:extLst>
          </c:dPt>
          <c:dPt>
            <c:idx val="1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31-4E69-828E-3821337D4E5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1-4E69-828E-3821337D4E5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31-4E69-828E-3821337D4E54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0\%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31-4E69-828E-3821337D4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A-4A3C-924C-72E4F55B7F01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A-4A3C-924C-72E4F55B7F0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EA-4A3C-924C-72E4F55B7F01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Prépare</c:v>
                </c:pt>
                <c:pt idx="1">
                  <c:v>Ne prépare pas</c:v>
                </c:pt>
                <c:pt idx="2">
                  <c:v>Je ne sais pas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</c:v>
                </c:pt>
                <c:pt idx="1">
                  <c:v>54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EA-4A3C-924C-72E4F55B7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38977278386692"/>
          <c:y val="5.8428481501393459E-2"/>
          <c:w val="0.37900258847356677"/>
          <c:h val="0.6859207674292098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AEEF"/>
            </a:solidFill>
          </c:spPr>
          <c:dPt>
            <c:idx val="0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0C-4493-9062-06A1E90ED8B8}"/>
              </c:ext>
            </c:extLst>
          </c:dPt>
          <c:dPt>
            <c:idx val="1"/>
            <c:bubble3D val="0"/>
            <c:spPr>
              <a:solidFill>
                <a:srgbClr val="4F81BD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0C-4493-9062-06A1E90ED8B8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0C-4493-9062-06A1E90ED8B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Prépare</c:v>
                </c:pt>
                <c:pt idx="1">
                  <c:v>Ne prépare pas</c:v>
                </c:pt>
                <c:pt idx="2">
                  <c:v>Je ne sais pas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</c:v>
                </c:pt>
                <c:pt idx="1">
                  <c:v>58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0C-4493-9062-06A1E90ED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7358657320253E-2"/>
          <c:y val="0.13593981849324177"/>
          <c:w val="0.78865995310311754"/>
          <c:h val="0.794216394822882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4B2EC"/>
            </a:solidFill>
          </c:spPr>
          <c:dPt>
            <c:idx val="0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39-4660-A8F9-C4E9DD2C55BC}"/>
              </c:ext>
            </c:extLst>
          </c:dPt>
          <c:dPt>
            <c:idx val="1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39-4660-A8F9-C4E9DD2C55BC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39-4660-A8F9-C4E9DD2C55B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39-4660-A8F9-C4E9DD2C55BC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0\%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39-4660-A8F9-C4E9DD2C5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6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7358657320253E-2"/>
          <c:y val="0.13593981849324177"/>
          <c:w val="0.78865995310311754"/>
          <c:h val="0.794216394822882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4B2EC"/>
            </a:solidFill>
          </c:spPr>
          <c:dPt>
            <c:idx val="0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31-4E69-828E-3821337D4E54}"/>
              </c:ext>
            </c:extLst>
          </c:dPt>
          <c:dPt>
            <c:idx val="1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31-4E69-828E-3821337D4E54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11A-4E25-BE61-8B256DB99AEB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1-4E69-828E-3821337D4E54}"/>
                </c:ext>
              </c:extLst>
            </c:dLbl>
            <c:dLbl>
              <c:idx val="1"/>
              <c:layout>
                <c:manualLayout>
                  <c:x val="4.0196466825518196E-2"/>
                  <c:y val="-0.11811613547703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31-4E69-828E-3821337D4E5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1A-4E25-BE61-8B256DB99AEB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Oui, mon comportement a changé</c:v>
                </c:pt>
                <c:pt idx="1">
                  <c:v>Non, je continue à préparer ma pension comme avant</c:v>
                </c:pt>
                <c:pt idx="2">
                  <c:v>je n'y ai pas réfléchi/je ne sais pas</c:v>
                </c:pt>
              </c:strCache>
            </c:strRef>
          </c:cat>
          <c:val>
            <c:numRef>
              <c:f>Sheet1!$B$2:$B$4</c:f>
              <c:numCache>
                <c:formatCode>0\%</c:formatCode>
                <c:ptCount val="3"/>
                <c:pt idx="0">
                  <c:v>14</c:v>
                </c:pt>
                <c:pt idx="1">
                  <c:v>69.14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31-4E69-828E-3821337D4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2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7358657320253E-2"/>
          <c:y val="0.13593981849324177"/>
          <c:w val="0.78865995310311754"/>
          <c:h val="0.794216394822882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4B2EC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31-4E69-828E-3821337D4E54}"/>
              </c:ext>
            </c:extLst>
          </c:dPt>
          <c:dPt>
            <c:idx val="1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31-4E69-828E-3821337D4E54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11A-4E25-BE61-8B256DB99AEB}"/>
              </c:ext>
            </c:extLst>
          </c:dPt>
          <c:dLbls>
            <c:dLbl>
              <c:idx val="0"/>
              <c:layout>
                <c:manualLayout>
                  <c:x val="1.6748527843965966E-2"/>
                  <c:y val="7.8744090318024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1-4E69-828E-3821337D4E5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31-4E69-828E-3821337D4E5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1A-4E25-BE61-8B256DB99AEB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Je veille à mieux préparer ma pension qu’avant</c:v>
                </c:pt>
                <c:pt idx="1">
                  <c:v>Préparer ma pension n’est plus une priorité à l’heure actuelle</c:v>
                </c:pt>
                <c:pt idx="2">
                  <c:v>Préparer ma pension n’a jamais été une priorité</c:v>
                </c:pt>
              </c:strCache>
            </c:strRef>
          </c:cat>
          <c:val>
            <c:numRef>
              <c:f>Sheet1!$B$2:$B$4</c:f>
              <c:numCache>
                <c:formatCode>0\%</c:formatCode>
                <c:ptCount val="3"/>
                <c:pt idx="0">
                  <c:v>63.94</c:v>
                </c:pt>
                <c:pt idx="1">
                  <c:v>32.89</c:v>
                </c:pt>
                <c:pt idx="2">
                  <c:v>3.16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31-4E69-828E-3821337D4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12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77978750477023"/>
          <c:y val="0"/>
          <c:w val="0.3256878233169847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 anchorCtr="0">
                  <a:noAutofit/>
                </a:bodyPr>
                <a:lstStyle/>
                <a:p>
                  <a:pPr>
                    <a:defRPr sz="1100" b="0">
                      <a:solidFill>
                        <a:srgbClr val="00AEE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E54-458B-BF83-ABB85D4EF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rgbClr val="00AEEF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Votre pension légale financée par l’Etat (1er pilier)</c:v>
                </c:pt>
                <c:pt idx="1">
                  <c:v>Votre épargne individuelle (3ème et 4ème pilier)</c:v>
                </c:pt>
                <c:pt idx="2">
                  <c:v>Votre pension complémentaire financée par votre employeur ou votre société (2ème pilier)</c:v>
                </c:pt>
                <c:pt idx="3">
                  <c:v>Les revenus de mon patrimoine immobilier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en-US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83877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77978750477023"/>
          <c:y val="0"/>
          <c:w val="0.3256878233169847"/>
          <c:h val="0.96370845404165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94-49D1-A88D-67334CD8F69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94-49D1-A88D-67334CD8F69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F94-49D1-A88D-67334CD8F69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F94-49D1-A88D-67334CD8F69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F94-49D1-A88D-67334CD8F692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F94-49D1-A88D-67334CD8F692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F94-49D1-A88D-67334CD8F692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 anchorCtr="0">
                  <a:noAutofit/>
                </a:bodyPr>
                <a:lstStyle/>
                <a:p>
                  <a:pPr>
                    <a:defRPr sz="1100" b="0">
                      <a:solidFill>
                        <a:srgbClr val="00AEE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F94-49D1-A88D-67334CD8F6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>
                    <a:solidFill>
                      <a:srgbClr val="00AEEF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Votre pension légale financée par l’Etat (1er pilier)</c:v>
                </c:pt>
                <c:pt idx="1">
                  <c:v>Votre épargne individuelle (3ème et 4ème pilier)</c:v>
                </c:pt>
                <c:pt idx="2">
                  <c:v>Votre pension complémentaire financée par votre employeur ou votre société (2ème pilier)</c:v>
                </c:pt>
                <c:pt idx="3">
                  <c:v>Les revenus de mon patrimoine immobilier</c:v>
                </c:pt>
              </c:strCache>
            </c:strRef>
          </c:cat>
          <c:val>
            <c:numRef>
              <c:f>Sheet1!$B$2:$B$5</c:f>
              <c:numCache>
                <c:formatCode>0\%</c:formatCode>
                <c:ptCount val="4"/>
                <c:pt idx="0">
                  <c:v>93.01</c:v>
                </c:pt>
                <c:pt idx="1">
                  <c:v>82.2</c:v>
                </c:pt>
                <c:pt idx="2">
                  <c:v>67.53</c:v>
                </c:pt>
                <c:pt idx="3">
                  <c:v>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94-49D1-A88D-67334CD8F6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0\%" sourceLinked="1"/>
        <c:majorTickMark val="out"/>
        <c:minorTickMark val="none"/>
        <c:tickLblPos val="nextTo"/>
        <c:crossAx val="283877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7358657320253E-2"/>
          <c:y val="0.13593981849324177"/>
          <c:w val="0.78865995310311754"/>
          <c:h val="0.794216394822882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4B2EC"/>
            </a:solidFill>
          </c:spPr>
          <c:dPt>
            <c:idx val="0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31-4E69-828E-3821337D4E54}"/>
              </c:ext>
            </c:extLst>
          </c:dPt>
          <c:dPt>
            <c:idx val="1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31-4E69-828E-3821337D4E54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11A-4E25-BE61-8B256DB99AEB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1-4E69-828E-3821337D4E5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31-4E69-828E-3821337D4E5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1A-4E25-BE61-8B256DB99AEB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Je ne sais pas</c:v>
                </c:pt>
              </c:strCache>
            </c:strRef>
          </c:cat>
          <c:val>
            <c:numRef>
              <c:f>Sheet1!$B$2:$B$4</c:f>
              <c:numCache>
                <c:formatCode>0\%</c:formatCode>
                <c:ptCount val="3"/>
                <c:pt idx="0">
                  <c:v>52</c:v>
                </c:pt>
                <c:pt idx="1">
                  <c:v>20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31-4E69-828E-3821337D4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7358657320253E-2"/>
          <c:y val="0.13593981849324177"/>
          <c:w val="0.78865995310311754"/>
          <c:h val="0.7942163948228823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6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97791048806564"/>
          <c:y val="8.6274001112843848E-2"/>
          <c:w val="0.43316140511236634"/>
          <c:h val="0.906805392728148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4D5E-4E1A-AA8E-8F1A2A1F5CB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4BB-4C10-8BDE-2F072AB08EF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54BB-4C10-8BDE-2F072AB08EF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D5E-4E1A-AA8E-8F1A2A1F5CB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00AEEF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4BB-4C10-8BDE-2F072AB08EF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4BB-4C10-8BDE-2F072AB08EF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0">
                      <a:solidFill>
                        <a:schemeClr val="accent6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E54-458B-BF83-ABB85D4EFF7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 anchorCtr="0">
                  <a:noAutofit/>
                </a:bodyPr>
                <a:lstStyle/>
                <a:p>
                  <a:pPr>
                    <a:defRPr sz="1200" b="0">
                      <a:solidFill>
                        <a:srgbClr val="14B2EC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E54-458B-BF83-ABB85D4EF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rgbClr val="14B2EC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PLUS de difficultés qu’avant la crise du Covid-19</c:v>
                </c:pt>
                <c:pt idx="1">
                  <c:v>AUTANT de difficultés qu’avant la crise du Covid-19</c:v>
                </c:pt>
                <c:pt idx="2">
                  <c:v>MOINS de difficultés qu’avant la crise du Covid-19</c:v>
                </c:pt>
              </c:strCache>
            </c:strRef>
          </c:cat>
          <c:val>
            <c:numRef>
              <c:f>Sheet1!$B$2:$B$4</c:f>
              <c:numCache>
                <c:formatCode>0\%</c:formatCode>
                <c:ptCount val="3"/>
                <c:pt idx="0">
                  <c:v>55</c:v>
                </c:pt>
                <c:pt idx="1">
                  <c:v>44</c:v>
                </c:pt>
                <c:pt idx="2">
                  <c:v>1.36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en-US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0\%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7358657320253E-2"/>
          <c:y val="0.13593981849324177"/>
          <c:w val="0.78865995310311754"/>
          <c:h val="0.794216394822882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4B2EC"/>
            </a:solidFill>
          </c:spPr>
          <c:dPt>
            <c:idx val="0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31-4E69-828E-3821337D4E54}"/>
              </c:ext>
            </c:extLst>
          </c:dPt>
          <c:dPt>
            <c:idx val="1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31-4E69-828E-3821337D4E54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11A-4E25-BE61-8B256DB99AEB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31-4E69-828E-3821337D4E5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31-4E69-828E-3821337D4E5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1A-4E25-BE61-8B256DB99AEB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Je ne sais pas</c:v>
                </c:pt>
              </c:strCache>
            </c:strRef>
          </c:cat>
          <c:val>
            <c:numRef>
              <c:f>Sheet1!$B$2:$B$4</c:f>
              <c:numCache>
                <c:formatCode>0\%</c:formatCode>
                <c:ptCount val="3"/>
                <c:pt idx="0">
                  <c:v>63.02</c:v>
                </c:pt>
                <c:pt idx="1">
                  <c:v>11.63</c:v>
                </c:pt>
                <c:pt idx="2">
                  <c:v>25.35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31-4E69-828E-3821337D4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525343882424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7F-42E1-A8B9-C151165C09A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7F-42E1-A8B9-C151165C09A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7F-42E1-A8B9-C151165C0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525343882424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92-4CCE-B818-A26C916D7E7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92-4CCE-B818-A26C916D7E7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92-4CCE-B818-A26C916D7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7358657320253E-2"/>
          <c:y val="0.13593981849324177"/>
          <c:w val="0.78865995310311754"/>
          <c:h val="0.794216394822882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4B2EC"/>
            </a:solidFill>
          </c:spPr>
          <c:dPt>
            <c:idx val="0"/>
            <c:bubble3D val="0"/>
            <c:spPr>
              <a:solidFill>
                <a:srgbClr val="1F497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5B-49FD-852A-6FA74FF4EFDA}"/>
              </c:ext>
            </c:extLst>
          </c:dPt>
          <c:dPt>
            <c:idx val="1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5B-49FD-852A-6FA74FF4EFDA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5B-49FD-852A-6FA74FF4EFD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5B-49FD-852A-6FA74FF4EFDA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Sheet1!$B$2:$B$3</c:f>
              <c:numCache>
                <c:formatCode>0\%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5B-49FD-852A-6FA74FF4E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6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525343882424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92-4CCE-B818-A26C916D7E7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92-4CCE-B818-A26C916D7E7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92-4CCE-B818-A26C916D7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525343882424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45-4F18-B7ED-12FEADF5CA2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45-4F18-B7ED-12FEADF5CA2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A545-4F18-B7ED-12FEADF5CA2E}"/>
                </c:ext>
              </c:extLst>
            </c:dLbl>
            <c:dLbl>
              <c:idx val="1"/>
              <c:layout>
                <c:manualLayout>
                  <c:x val="3.6744590058321966E-2"/>
                  <c:y val="-4.89979217679376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1462421825316"/>
                      <c:h val="0.263118839893824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545-4F18-B7ED-12FEADF5CA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45-4F18-B7ED-12FEADF5C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525343882424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45-4F18-B7ED-12FEADF5CA2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45-4F18-B7ED-12FEADF5CA2E}"/>
              </c:ext>
            </c:extLst>
          </c:dPt>
          <c:dLbls>
            <c:dLbl>
              <c:idx val="0"/>
              <c:layout>
                <c:manualLayout>
                  <c:x val="-3.5723988226010847E-2"/>
                  <c:y val="0.106162806847877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490593211475715"/>
                      <c:h val="0.372003539167472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545-4F18-B7ED-12FEADF5CA2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45-4F18-B7ED-12FEADF5CA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45-4F18-B7ED-12FEADF5C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525343882424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45-4F18-B7ED-12FEADF5CA2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45-4F18-B7ED-12FEADF5CA2E}"/>
              </c:ext>
            </c:extLst>
          </c:dPt>
          <c:dLbls>
            <c:dLbl>
              <c:idx val="0"/>
              <c:layout>
                <c:manualLayout>
                  <c:x val="-7.2003105767501671E-2"/>
                  <c:y val="0.199385103945897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91113800156727"/>
                      <c:h val="0.362456874969992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545-4F18-B7ED-12FEADF5CA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45-4F18-B7ED-12FEADF5C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525343882424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EB-42B4-9F47-452E98B47FA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EB-42B4-9F47-452E98B47FA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EB-42B4-9F47-452E98B47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525343882424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56-4A56-97F6-0012C30787A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56-4A56-97F6-0012C30787A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56-4A56-97F6-0012C3078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89525343882424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0E-4E59-A100-CB49903A2AE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0E-4E59-A100-CB49903A2AE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0E-4E59-A100-CB49903A2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497791048806564"/>
          <c:y val="8.6274001112843848E-2"/>
          <c:w val="0.43316140511236634"/>
          <c:h val="0.906805392728148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4BB-4C10-8BDE-2F072AB08EF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54BB-4C10-8BDE-2F072AB08EF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CE54-458B-BF83-ABB85D4EFF7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E54-458B-BF83-ABB85D4EFF7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E54-458B-BF83-ABB85D4EFF7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E54-458B-BF83-ABB85D4EFF7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E54-458B-BF83-ABB85D4EFF7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E54-458B-BF83-ABB85D4EFF7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E54-458B-BF83-ABB85D4EFF71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accent3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4BB-4C10-8BDE-2F072AB08EF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4BB-4C10-8BDE-2F072AB08EF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accent6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E54-458B-BF83-ABB85D4EFF7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 anchorCtr="0">
                  <a:noAutofit/>
                </a:bodyPr>
                <a:lstStyle/>
                <a:p>
                  <a:pPr>
                    <a:defRPr sz="1100" b="1">
                      <a:solidFill>
                        <a:srgbClr val="14B2EC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CE54-458B-BF83-ABB85D4EF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14B2EC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Je mets AUTANT d’argent de côté qu’auparavant</c:v>
                </c:pt>
                <c:pt idx="1">
                  <c:v>Je mets PLUS d’argent de côté qu’auparavant</c:v>
                </c:pt>
                <c:pt idx="2">
                  <c:v>Je mets MOINS d’argent de côté qu’auparavant</c:v>
                </c:pt>
                <c:pt idx="3">
                  <c:v>Je ne mets PLUS DU TOUT d’argent de côté</c:v>
                </c:pt>
              </c:strCache>
            </c:strRef>
          </c:cat>
          <c:val>
            <c:numRef>
              <c:f>Sheet1!$B$2:$B$5</c:f>
              <c:numCache>
                <c:formatCode>0\%</c:formatCode>
                <c:ptCount val="4"/>
                <c:pt idx="0">
                  <c:v>62.25</c:v>
                </c:pt>
                <c:pt idx="1">
                  <c:v>22.95</c:v>
                </c:pt>
                <c:pt idx="2">
                  <c:v>12.83</c:v>
                </c:pt>
                <c:pt idx="3">
                  <c:v>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E54-458B-BF83-ABB85D4EF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en-US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0\%" sourceLinked="1"/>
        <c:majorTickMark val="out"/>
        <c:minorTickMark val="none"/>
        <c:tickLblPos val="nextTo"/>
        <c:crossAx val="283877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7358657320253E-2"/>
          <c:y val="0.13593981849324177"/>
          <c:w val="0.78865995310311754"/>
          <c:h val="0.794216394822882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4B2EC"/>
            </a:solidFill>
          </c:spPr>
          <c:dPt>
            <c:idx val="0"/>
            <c:bubble3D val="0"/>
            <c:spPr>
              <a:solidFill>
                <a:srgbClr val="92D1E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E0-4DE2-9186-9DD8A76D42B4}"/>
              </c:ext>
            </c:extLst>
          </c:dPt>
          <c:dPt>
            <c:idx val="1"/>
            <c:bubble3D val="0"/>
            <c:spPr>
              <a:solidFill>
                <a:srgbClr val="00A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E0-4DE2-9186-9DD8A76D42B4}"/>
              </c:ext>
            </c:extLst>
          </c:dPt>
          <c:dPt>
            <c:idx val="2"/>
            <c:bubble3D val="0"/>
            <c:spPr>
              <a:solidFill>
                <a:srgbClr val="083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C5C-4D63-9721-F9A0DDAA0562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E0-4DE2-9186-9DD8A76D42B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E0-4DE2-9186-9DD8A76D42B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5C-4D63-9721-F9A0DDAA0562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Oui, mais pas davantage</c:v>
                </c:pt>
                <c:pt idx="1">
                  <c:v>Oui, davantage</c:v>
                </c:pt>
                <c:pt idx="2">
                  <c:v>Non</c:v>
                </c:pt>
              </c:strCache>
            </c:strRef>
          </c:cat>
          <c:val>
            <c:numRef>
              <c:f>Sheet1!$B$2:$B$4</c:f>
              <c:numCache>
                <c:formatCode>0\%</c:formatCode>
                <c:ptCount val="3"/>
                <c:pt idx="0">
                  <c:v>40.86</c:v>
                </c:pt>
                <c:pt idx="1">
                  <c:v>24.1</c:v>
                </c:pt>
                <c:pt idx="2">
                  <c:v>35.03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E0-4DE2-9186-9DD8A76D4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36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63875790187819E-2"/>
          <c:y val="7.9150326167602938E-2"/>
          <c:w val="0.71478742083765112"/>
          <c:h val="0.8824903723546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 (n=843)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Plus de 200€</c:v>
                </c:pt>
                <c:pt idx="1">
                  <c:v>Entre 100€ et 200€</c:v>
                </c:pt>
                <c:pt idx="2">
                  <c:v>Entre 50€ et 99€</c:v>
                </c:pt>
                <c:pt idx="3">
                  <c:v>Moins de 50€</c:v>
                </c:pt>
              </c:strCache>
            </c:strRef>
          </c:cat>
          <c:val>
            <c:numRef>
              <c:f>Sheet1!$B$2:$B$5</c:f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DA7D-4754-92D3-FB3A396709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 (n=856)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Plus de 200€</c:v>
                </c:pt>
                <c:pt idx="1">
                  <c:v>Entre 100€ et 200€</c:v>
                </c:pt>
                <c:pt idx="2">
                  <c:v>Entre 50€ et 99€</c:v>
                </c:pt>
                <c:pt idx="3">
                  <c:v>Moins de 50€</c:v>
                </c:pt>
              </c:strCache>
            </c:strRef>
          </c:cat>
          <c:val>
            <c:numRef>
              <c:f>Sheet1!$C$2:$C$5</c:f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DA7D-4754-92D3-FB3A396709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 (n=694)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Plus de 200€</c:v>
                </c:pt>
                <c:pt idx="1">
                  <c:v>Entre 100€ et 200€</c:v>
                </c:pt>
                <c:pt idx="2">
                  <c:v>Entre 50€ et 99€</c:v>
                </c:pt>
                <c:pt idx="3">
                  <c:v>Moins de 50€</c:v>
                </c:pt>
              </c:strCache>
            </c:strRef>
          </c:cat>
          <c:val>
            <c:numRef>
              <c:f>Sheet1!$D$2:$D$5</c:f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DA7D-4754-92D3-FB3A3967096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83060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366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Plus de 200€</c:v>
                </c:pt>
                <c:pt idx="1">
                  <c:v>Entre 100€ et 200€</c:v>
                </c:pt>
                <c:pt idx="2">
                  <c:v>Entre 50€ et 99€</c:v>
                </c:pt>
                <c:pt idx="3">
                  <c:v>Moins de 50€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40</c:v>
                </c:pt>
                <c:pt idx="1">
                  <c:v>24</c:v>
                </c:pt>
                <c:pt idx="2">
                  <c:v>23.5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D-4754-92D3-FB3A3967096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5E0F1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61BDE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Plus de 200€</c:v>
                </c:pt>
                <c:pt idx="1">
                  <c:v>Entre 100€ et 200€</c:v>
                </c:pt>
                <c:pt idx="2">
                  <c:v>Entre 50€ et 99€</c:v>
                </c:pt>
                <c:pt idx="3">
                  <c:v>Moins de 50€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37</c:v>
                </c:pt>
                <c:pt idx="1">
                  <c:v>24</c:v>
                </c:pt>
                <c:pt idx="2">
                  <c:v>24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7D-4754-92D3-FB3A3967096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4B2E4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24B2E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Plus de 200€</c:v>
                </c:pt>
                <c:pt idx="1">
                  <c:v>Entre 100€ et 200€</c:v>
                </c:pt>
                <c:pt idx="2">
                  <c:v>Entre 50€ et 99€</c:v>
                </c:pt>
                <c:pt idx="3">
                  <c:v>Moins de 50€</c:v>
                </c:pt>
              </c:strCache>
            </c:strRef>
          </c:cat>
          <c:val>
            <c:numRef>
              <c:f>Sheet1!$G$2:$G$5</c:f>
              <c:numCache>
                <c:formatCode>_(* #,##0.00_);_(* \(#,##0.00\);_(* "-"??_);_(@_)</c:formatCode>
                <c:ptCount val="4"/>
                <c:pt idx="0">
                  <c:v>45</c:v>
                </c:pt>
                <c:pt idx="1">
                  <c:v>28</c:v>
                </c:pt>
                <c:pt idx="2">
                  <c:v>20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7D-4754-92D3-FB3A39670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8294592"/>
        <c:axId val="368224632"/>
        <c:extLst/>
      </c:barChart>
      <c:catAx>
        <c:axId val="368294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366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368224632"/>
        <c:crosses val="autoZero"/>
        <c:auto val="1"/>
        <c:lblAlgn val="ctr"/>
        <c:lblOffset val="100"/>
        <c:noMultiLvlLbl val="0"/>
      </c:catAx>
      <c:valAx>
        <c:axId val="368224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829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1184732708938995"/>
          <c:y val="1.2042668025670229E-2"/>
          <c:w val="0.35562971753737249"/>
          <c:h val="6.76232411575986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23567260933523"/>
          <c:y val="9.8485400765076711E-2"/>
          <c:w val="0.48110668426399744"/>
          <c:h val="0.898262978958767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4B2E4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B41-4B25-904C-B39BCF299DA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B41-4B25-904C-B39BCF299DA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B41-4B25-904C-B39BCF299DA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B41-4B25-904C-B39BCF299DA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B41-4B25-904C-B39BCF299DAD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B41-4B25-904C-B39BCF299DAD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B41-4B25-904C-B39BCF299DAD}"/>
              </c:ext>
            </c:extLst>
          </c:dPt>
          <c:dLbls>
            <c:dLbl>
              <c:idx val="8"/>
              <c:numFmt formatCode="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24B2E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2B41-4B25-904C-B39BCF299DAD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4B2E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Compte d'épargne</c:v>
                </c:pt>
                <c:pt idx="1">
                  <c:v>Epargne-pension</c:v>
                </c:pt>
                <c:pt idx="2">
                  <c:v>Investissements</c:v>
                </c:pt>
                <c:pt idx="3">
                  <c:v>Assurance-vie</c:v>
                </c:pt>
                <c:pt idx="4">
                  <c:v>Placements alternatifs</c:v>
                </c:pt>
                <c:pt idx="5">
                  <c:v>Autre</c:v>
                </c:pt>
              </c:strCache>
            </c:strRef>
          </c:cat>
          <c:val>
            <c:numRef>
              <c:f>Sheet1!$B$2:$B$7</c:f>
              <c:numCache>
                <c:formatCode>_ * #,##0.00_ ;_ * \-#,##0.00_ ;_ * "-"??_ ;_ @_ </c:formatCode>
                <c:ptCount val="6"/>
                <c:pt idx="0">
                  <c:v>86.29</c:v>
                </c:pt>
                <c:pt idx="1">
                  <c:v>39.200000000000003</c:v>
                </c:pt>
                <c:pt idx="2">
                  <c:v>24.52</c:v>
                </c:pt>
                <c:pt idx="3">
                  <c:v>12.62</c:v>
                </c:pt>
                <c:pt idx="4">
                  <c:v>4.25</c:v>
                </c:pt>
                <c:pt idx="5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41-4B25-904C-B39BCF299D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5E0F1"/>
            </a:solidFill>
            <a:ln>
              <a:noFill/>
            </a:ln>
            <a:effectLst/>
          </c:spPr>
          <c:invertIfNegative val="0"/>
          <c:dLbls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92D1E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Compte d'épargne</c:v>
                </c:pt>
                <c:pt idx="1">
                  <c:v>Epargne-pension</c:v>
                </c:pt>
                <c:pt idx="2">
                  <c:v>Investissements</c:v>
                </c:pt>
                <c:pt idx="3">
                  <c:v>Assurance-vie</c:v>
                </c:pt>
                <c:pt idx="4">
                  <c:v>Placements alternatifs</c:v>
                </c:pt>
                <c:pt idx="5">
                  <c:v>Autre</c:v>
                </c:pt>
              </c:strCache>
            </c:strRef>
          </c:cat>
          <c:val>
            <c:numRef>
              <c:f>Sheet1!$C$2:$C$7</c:f>
              <c:numCache>
                <c:formatCode>0\%</c:formatCode>
                <c:ptCount val="6"/>
                <c:pt idx="0">
                  <c:v>85.13</c:v>
                </c:pt>
                <c:pt idx="1">
                  <c:v>44.98</c:v>
                </c:pt>
                <c:pt idx="2">
                  <c:v>25.41</c:v>
                </c:pt>
                <c:pt idx="3">
                  <c:v>15.88</c:v>
                </c:pt>
                <c:pt idx="4">
                  <c:v>4.57</c:v>
                </c:pt>
                <c:pt idx="5">
                  <c:v>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B41-4B25-904C-B39BCF299D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Compte d'épargne</c:v>
                </c:pt>
                <c:pt idx="1">
                  <c:v>Epargne-pension</c:v>
                </c:pt>
                <c:pt idx="2">
                  <c:v>Investissements</c:v>
                </c:pt>
                <c:pt idx="3">
                  <c:v>Assurance-vie</c:v>
                </c:pt>
                <c:pt idx="4">
                  <c:v>Placements alternatifs</c:v>
                </c:pt>
                <c:pt idx="5">
                  <c:v>Autre</c:v>
                </c:pt>
              </c:strCache>
            </c:strRef>
          </c:cat>
          <c:val>
            <c:numRef>
              <c:f>Sheet1!$D$2:$D$7</c:f>
              <c:numCache>
                <c:formatCode>0\%</c:formatCode>
                <c:ptCount val="6"/>
                <c:pt idx="0">
                  <c:v>87</c:v>
                </c:pt>
                <c:pt idx="1">
                  <c:v>44</c:v>
                </c:pt>
                <c:pt idx="2">
                  <c:v>23</c:v>
                </c:pt>
                <c:pt idx="3">
                  <c:v>18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B41-4B25-904C-B39BCF299D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366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_ * #,##0.00_ ;_ * \-#,##0.00_ ;_ * &quot;-&quot;??_ ;_ @_ " sourceLinked="1"/>
        <c:majorTickMark val="out"/>
        <c:minorTickMark val="none"/>
        <c:tickLblPos val="nextTo"/>
        <c:crossAx val="283877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253996543891372"/>
          <c:y val="1.8348323291984402E-2"/>
          <c:w val="0.28690419939953127"/>
          <c:h val="7.6854466897490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49433396289297"/>
          <c:y val="8.6274001112843848E-2"/>
          <c:w val="0.49007165479907455"/>
          <c:h val="0.906805392728148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F1DC-4BA6-8273-1750DAF2409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1DC-4BA6-8273-1750DAF2409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1DC-4BA6-8273-1750DAF2409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1DC-4BA6-8273-1750DAF2409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1DC-4BA6-8273-1750DAF2409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1DC-4BA6-8273-1750DAF2409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1DC-4BA6-8273-1750DAF2409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1DC-4BA6-8273-1750DAF2409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1DC-4BA6-8273-1750DAF2409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1DC-4BA6-8273-1750DAF2409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rgbClr val="24B2E4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F1DC-4BA6-8273-1750DAF2409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1DC-4BA6-8273-1750DAF2409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1DC-4BA6-8273-1750DAF2409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1DC-4BA6-8273-1750DAF2409F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 anchorCtr="0">
                  <a:noAutofit/>
                </a:bodyPr>
                <a:lstStyle/>
                <a:p>
                  <a:pPr>
                    <a:defRPr sz="900" b="0">
                      <a:solidFill>
                        <a:srgbClr val="14B2EC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F1DC-4BA6-8273-1750DAF240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rgbClr val="14B2EC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AUTANT d’argent</c:v>
                </c:pt>
                <c:pt idx="1">
                  <c:v>DAVANTAGE d’argent</c:v>
                </c:pt>
                <c:pt idx="2">
                  <c:v>MOINS d’argent</c:v>
                </c:pt>
              </c:strCache>
            </c:strRef>
          </c:cat>
          <c:val>
            <c:numRef>
              <c:f>Sheet1!$B$2:$B$4</c:f>
              <c:numCache>
                <c:formatCode>0\%</c:formatCode>
                <c:ptCount val="3"/>
                <c:pt idx="0">
                  <c:v>62.05</c:v>
                </c:pt>
                <c:pt idx="1">
                  <c:v>23.61</c:v>
                </c:pt>
                <c:pt idx="2">
                  <c:v>14.34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1DC-4BA6-8273-1750DAF240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en-US"/>
          </a:p>
        </c:txPr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0\%" sourceLinked="1"/>
        <c:majorTickMark val="out"/>
        <c:minorTickMark val="none"/>
        <c:tickLblPos val="nextTo"/>
        <c:crossAx val="283877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99944115345923E-2"/>
          <c:y val="9.0454318936330325E-2"/>
          <c:w val="0.78997876383145194"/>
          <c:h val="0.906805392728148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AEEF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24B2E4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B3F-4973-9A03-B1FCF3F168C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B3F-4973-9A03-B1FCF3F168C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B3F-4973-9A03-B1FCF3F168C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B3F-4973-9A03-B1FCF3F168C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B3F-4973-9A03-B1FCF3F168C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B3F-4973-9A03-B1FCF3F168C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B3F-4973-9A03-B1FCF3F168C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B3F-4973-9A03-B1FCF3F168C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DB3F-4973-9A03-B1FCF3F168C7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B3F-4973-9A03-B1FCF3F168C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rgbClr val="24B2E4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B3F-4973-9A03-B1FCF3F168C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B3F-4973-9A03-B1FCF3F168C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B3F-4973-9A03-B1FCF3F168C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 b="0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B3F-4973-9A03-B1FCF3F168C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vertOverflow="overflow" horzOverflow="overflow" wrap="square" lIns="38100" tIns="19050" rIns="38100" bIns="19050" anchor="ctr" anchorCtr="0">
                  <a:noAutofit/>
                </a:bodyPr>
                <a:lstStyle/>
                <a:p>
                  <a:pPr>
                    <a:defRPr sz="900" b="0">
                      <a:solidFill>
                        <a:srgbClr val="14B2EC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DB3F-4973-9A03-B1FCF3F168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>
                    <a:solidFill>
                      <a:srgbClr val="14B2EC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Je place AUTANT d’argent</c:v>
                </c:pt>
                <c:pt idx="1">
                  <c:v>Je place DAVANTAGE d’argent</c:v>
                </c:pt>
                <c:pt idx="2">
                  <c:v>Je place MOINS d’argent</c:v>
                </c:pt>
              </c:strCache>
            </c:strRef>
          </c:cat>
          <c:val>
            <c:numRef>
              <c:f>Sheet1!$B$2:$B$4</c:f>
              <c:numCache>
                <c:formatCode>0\%</c:formatCode>
                <c:ptCount val="3"/>
                <c:pt idx="0">
                  <c:v>90.64</c:v>
                </c:pt>
                <c:pt idx="1">
                  <c:v>4.97</c:v>
                </c:pt>
                <c:pt idx="2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B3F-4973-9A03-B1FCF3F168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3877752"/>
        <c:axId val="283878144"/>
      </c:barChart>
      <c:catAx>
        <c:axId val="2838777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83878144"/>
        <c:crosses val="autoZero"/>
        <c:auto val="1"/>
        <c:lblAlgn val="ctr"/>
        <c:lblOffset val="100"/>
        <c:noMultiLvlLbl val="0"/>
      </c:catAx>
      <c:valAx>
        <c:axId val="283878144"/>
        <c:scaling>
          <c:orientation val="minMax"/>
          <c:max val="100"/>
          <c:min val="0"/>
        </c:scaling>
        <c:delete val="1"/>
        <c:axPos val="t"/>
        <c:numFmt formatCode="0\%" sourceLinked="1"/>
        <c:majorTickMark val="out"/>
        <c:minorTickMark val="none"/>
        <c:tickLblPos val="nextTo"/>
        <c:crossAx val="2838777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332"/>
          </a:xfrm>
          <a:prstGeom prst="rect">
            <a:avLst/>
          </a:prstGeom>
        </p:spPr>
        <p:txBody>
          <a:bodyPr vert="horz" lIns="90985" tIns="45492" rIns="90985" bIns="45492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9" y="2"/>
            <a:ext cx="2889938" cy="496332"/>
          </a:xfrm>
          <a:prstGeom prst="rect">
            <a:avLst/>
          </a:prstGeom>
        </p:spPr>
        <p:txBody>
          <a:bodyPr vert="horz" lIns="90985" tIns="45492" rIns="90985" bIns="45492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3837AB-7398-475A-9D77-B996C1660177}" type="datetimeFigureOut">
              <a:rPr lang="nl-BE"/>
              <a:pPr>
                <a:defRPr/>
              </a:pPr>
              <a:t>6/09/20</a:t>
            </a:fld>
            <a:endParaRPr lang="nl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889938" cy="496332"/>
          </a:xfrm>
          <a:prstGeom prst="rect">
            <a:avLst/>
          </a:prstGeom>
        </p:spPr>
        <p:txBody>
          <a:bodyPr vert="horz" lIns="90985" tIns="45492" rIns="90985" bIns="45492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9" y="9428586"/>
            <a:ext cx="2889938" cy="496332"/>
          </a:xfrm>
          <a:prstGeom prst="rect">
            <a:avLst/>
          </a:prstGeom>
        </p:spPr>
        <p:txBody>
          <a:bodyPr vert="horz" lIns="90985" tIns="45492" rIns="90985" bIns="45492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1330E9-CAC9-4D8F-9179-57BFFC84F92B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8377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332"/>
          </a:xfrm>
          <a:prstGeom prst="rect">
            <a:avLst/>
          </a:prstGeom>
        </p:spPr>
        <p:txBody>
          <a:bodyPr vert="horz" lIns="90985" tIns="45492" rIns="90985" bIns="45492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9" y="2"/>
            <a:ext cx="2889938" cy="496332"/>
          </a:xfrm>
          <a:prstGeom prst="rect">
            <a:avLst/>
          </a:prstGeom>
        </p:spPr>
        <p:txBody>
          <a:bodyPr vert="horz" lIns="90985" tIns="45492" rIns="90985" bIns="45492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E513AD-3D73-4C25-9800-4785C51C7141}" type="datetimeFigureOut">
              <a:rPr lang="nl-BE"/>
              <a:pPr>
                <a:defRPr/>
              </a:pPr>
              <a:t>6/09/20</a:t>
            </a:fld>
            <a:endParaRPr lang="nl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5" tIns="45492" rIns="90985" bIns="45492" rtlCol="0" anchor="ctr"/>
          <a:lstStyle/>
          <a:p>
            <a:pPr lvl="0"/>
            <a:endParaRPr lang="nl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10" y="4715154"/>
            <a:ext cx="5335270" cy="4466987"/>
          </a:xfrm>
          <a:prstGeom prst="rect">
            <a:avLst/>
          </a:prstGeom>
        </p:spPr>
        <p:txBody>
          <a:bodyPr vert="horz" lIns="90985" tIns="45492" rIns="90985" bIns="45492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nl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889938" cy="496332"/>
          </a:xfrm>
          <a:prstGeom prst="rect">
            <a:avLst/>
          </a:prstGeom>
        </p:spPr>
        <p:txBody>
          <a:bodyPr vert="horz" lIns="90985" tIns="45492" rIns="90985" bIns="45492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9" y="9428586"/>
            <a:ext cx="2889938" cy="496332"/>
          </a:xfrm>
          <a:prstGeom prst="rect">
            <a:avLst/>
          </a:prstGeom>
        </p:spPr>
        <p:txBody>
          <a:bodyPr vert="horz" lIns="90985" tIns="45492" rIns="90985" bIns="45492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CBCAA2-E173-48ED-B2E6-EE03C7BC3177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9261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5196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9E311DEA-CBC4-49ED-B56B-BCF1BC843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71366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Effet neutre dont Marie parlera dans sa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24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9E311DEA-CBC4-49ED-B56B-BCF1BC843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85482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22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37% des épargnants s’inquiètent et 57% chez les jeunes </a:t>
            </a:r>
            <a:r>
              <a:rPr lang="fr-BE" dirty="0">
                <a:sym typeface="Wingdings" panose="05000000000000000000" pitchFamily="2" charset="2"/>
              </a:rPr>
              <a:t> épargne anxieuse et pas d’épargne réfléchie pour un projet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32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1276350"/>
            <a:ext cx="6122988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8003" y="4910547"/>
            <a:ext cx="5428339" cy="4017936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24787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55070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dirty="0">
                <a:solidFill>
                  <a:srgbClr val="002060"/>
                </a:solidFill>
              </a:rPr>
              <a:t>Néanmoins, par rapport à 2019, davantage de Belges semblent plus confiants et estiment préparer suffisamment leur pension.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58567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29518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3489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 préciser en tant que maître de cérémonie : </a:t>
            </a:r>
          </a:p>
          <a:p>
            <a:pPr marL="171450" indent="-171450">
              <a:buFontTx/>
              <a:buChar char="-"/>
            </a:pPr>
            <a:r>
              <a:rPr lang="fr-BE" dirty="0"/>
              <a:t>Remerciement d’être présent même de façon virtuelle car importance pour CBC de ce 6</a:t>
            </a:r>
            <a:r>
              <a:rPr lang="fr-BE" baseline="30000" dirty="0"/>
              <a:t>ème</a:t>
            </a:r>
            <a:r>
              <a:rPr lang="fr-BE" dirty="0"/>
              <a:t> Observatoire de l’épargne dans ce contexte si particulier</a:t>
            </a:r>
          </a:p>
          <a:p>
            <a:pPr marL="171450" indent="-171450">
              <a:buFontTx/>
              <a:buChar char="-"/>
            </a:pPr>
            <a:r>
              <a:rPr lang="fr-BE" dirty="0"/>
              <a:t>D’habitude, questions pour la fin, ce qui reste le cas, mais aussi dans ce contexte digital, merci de couper vos micros pendant la partie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8450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51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612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72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53664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F9DDA-4AEC-4ADA-B2D6-E8AD469C08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16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F9DDA-4AEC-4ADA-B2D6-E8AD469C08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26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54E57-7DA8-45A7-87FC-097B0C28FD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019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F9DDA-4AEC-4ADA-B2D6-E8AD469C08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1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F9DDA-4AEC-4ADA-B2D6-E8AD469C08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747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Horizon d’investissement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Produits financiers et préparation de la pension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F9DDA-4AEC-4ADA-B2D6-E8AD469C08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3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fr-BE" sz="1200" dirty="0"/>
              <a:t>Avec 291 milliards d’euros sur les comptes d’épargne, les Belges battent un nouveau record (+ 10 milliards depuis mars). </a:t>
            </a:r>
          </a:p>
          <a:p>
            <a:pPr algn="l"/>
            <a:r>
              <a:rPr lang="fr-BE" sz="1200" dirty="0"/>
              <a:t>Cette crise a contraints les Belges à une épargne forcée pendant le confinement vers une épargne de précaution à l’heure actuelle et face à l’avenir incertain. </a:t>
            </a:r>
          </a:p>
          <a:p>
            <a:pPr algn="l"/>
            <a:endParaRPr lang="fr-BE" sz="1200" dirty="0"/>
          </a:p>
          <a:p>
            <a:pPr algn="l"/>
            <a:r>
              <a:rPr lang="fr-BE" sz="1200" dirty="0"/>
              <a:t>Dans tout cela, la grande gagnante, serait-elle l’épargne ? </a:t>
            </a:r>
          </a:p>
          <a:p>
            <a:pPr algn="l"/>
            <a:r>
              <a:rPr lang="fr-BE" sz="1200" dirty="0"/>
              <a:t>Probablement et c’est ce que nous découvrirons dans l’Observatoire, mais seulement à première vue car : </a:t>
            </a:r>
          </a:p>
          <a:p>
            <a:pPr marL="171450" indent="-171450" algn="l">
              <a:buFontTx/>
              <a:buChar char="-"/>
            </a:pPr>
            <a:r>
              <a:rPr lang="fr-BE" sz="1200" dirty="0"/>
              <a:t>Diminution de la consommation </a:t>
            </a:r>
            <a:r>
              <a:rPr lang="fr-BE" sz="1200" dirty="0">
                <a:sym typeface="Wingdings" panose="05000000000000000000" pitchFamily="2" charset="2"/>
              </a:rPr>
              <a:t> </a:t>
            </a:r>
            <a:r>
              <a:rPr lang="fr-BE" sz="1200" u="sng" dirty="0">
                <a:sym typeface="Wingdings" panose="05000000000000000000" pitchFamily="2" charset="2"/>
              </a:rPr>
              <a:t>pour la Belgique, il faut nuancer.  Sur le mois de juillet les ventes de détail ont chuté de 5.1% mais par rapport au mois de juillet de l’année passée, elles ont augmenté de 0.8%.</a:t>
            </a:r>
            <a:endParaRPr lang="fr-BE" sz="1200" u="sng" dirty="0"/>
          </a:p>
          <a:p>
            <a:pPr marL="171450" indent="-171450" algn="l">
              <a:buFontTx/>
              <a:buChar char="-"/>
            </a:pPr>
            <a:r>
              <a:rPr lang="fr-BE" sz="1200" dirty="0"/>
              <a:t>Précarité d’une partie de la population (chômage, faible épargne…) </a:t>
            </a:r>
            <a:r>
              <a:rPr lang="fr-BE" sz="1200" dirty="0">
                <a:sym typeface="Wingdings" panose="05000000000000000000" pitchFamily="2" charset="2"/>
              </a:rPr>
              <a:t> </a:t>
            </a:r>
            <a:r>
              <a:rPr lang="fr-BE" sz="1200" u="sng" dirty="0">
                <a:sym typeface="Wingdings" panose="05000000000000000000" pitchFamily="2" charset="2"/>
              </a:rPr>
              <a:t>Pas suffisamment de recul pour avoir un chiffre</a:t>
            </a:r>
            <a:endParaRPr lang="fr-BE" sz="1200" u="sng" dirty="0"/>
          </a:p>
          <a:p>
            <a:pPr marL="171450" indent="-171450" algn="l">
              <a:buFontTx/>
              <a:buChar char="-"/>
            </a:pPr>
            <a:r>
              <a:rPr lang="fr-BE" sz="1200" dirty="0"/>
              <a:t>Conséquences sur la reprise économique </a:t>
            </a:r>
            <a:r>
              <a:rPr lang="fr-BE" sz="1200" dirty="0">
                <a:sym typeface="Wingdings" panose="05000000000000000000" pitchFamily="2" charset="2"/>
              </a:rPr>
              <a:t> </a:t>
            </a:r>
            <a:r>
              <a:rPr lang="fr-BE" sz="1200" u="sng" dirty="0">
                <a:sym typeface="Wingdings" panose="05000000000000000000" pitchFamily="2" charset="2"/>
              </a:rPr>
              <a:t>Baisse du chiffre d’affaire en juin : Horeca (-60%), industrie (-20%), immobilier (-15%), vente alimentaire (-8%).</a:t>
            </a:r>
            <a:endParaRPr lang="fr-BE" sz="1200" u="sng" dirty="0"/>
          </a:p>
          <a:p>
            <a:pPr marL="171450" indent="-171450" algn="l">
              <a:buFontTx/>
              <a:buChar char="-"/>
            </a:pPr>
            <a:r>
              <a:rPr lang="fr-BE" sz="1200" dirty="0"/>
              <a:t>Endettement de l’état (reporté sur les impôts des Belges…) </a:t>
            </a:r>
            <a:r>
              <a:rPr lang="fr-BE" sz="1200" dirty="0">
                <a:sym typeface="Wingdings" panose="05000000000000000000" pitchFamily="2" charset="2"/>
              </a:rPr>
              <a:t> </a:t>
            </a:r>
            <a:r>
              <a:rPr lang="fr-BE" sz="1200" u="sng" dirty="0">
                <a:sym typeface="Wingdings" panose="05000000000000000000" pitchFamily="2" charset="2"/>
              </a:rPr>
              <a:t>Perspective de passer de 100% à 120% du PIB jusqu’à 2022</a:t>
            </a:r>
          </a:p>
          <a:p>
            <a:pPr algn="l"/>
            <a:endParaRPr lang="fr-BE" sz="1200" u="sng" dirty="0">
              <a:sym typeface="Wingdings" panose="05000000000000000000" pitchFamily="2" charset="2"/>
            </a:endParaRPr>
          </a:p>
          <a:p>
            <a:pPr algn="l"/>
            <a:r>
              <a:rPr lang="fr-BE" sz="1200" dirty="0">
                <a:sym typeface="Wingdings" panose="05000000000000000000" pitchFamily="2" charset="2"/>
              </a:rPr>
              <a:t>Conséquence : renforcement du paradoxe de l’épargnant et nécessité de situer son comportement micro face à deux indicateurs 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r-BE" sz="1200" dirty="0">
                <a:sym typeface="Wingdings" panose="05000000000000000000" pitchFamily="2" charset="2"/>
              </a:rPr>
              <a:t>Perspectives macro-économiques pessimistes : le plus dur est derrière nous mais les faillites et les conséquences sur l’emploi restent à venir dans les mois qui viennent  </a:t>
            </a:r>
            <a:r>
              <a:rPr lang="fr-BE" sz="1200" u="sng" dirty="0">
                <a:sym typeface="Wingdings" panose="05000000000000000000" pitchFamily="2" charset="2"/>
              </a:rPr>
              <a:t>Pour 2020 chute de 9% du PIB et rebond 5,1 en 2021</a:t>
            </a:r>
            <a:endParaRPr lang="fr-BE" sz="1200" dirty="0">
              <a:sym typeface="Wingdings" panose="05000000000000000000" pitchFamily="2" charset="2"/>
            </a:endParaRPr>
          </a:p>
          <a:p>
            <a:pPr marL="171450" indent="-171450" algn="l">
              <a:buFontTx/>
              <a:buChar char="-"/>
            </a:pPr>
            <a:r>
              <a:rPr lang="fr-BE" sz="1200" dirty="0">
                <a:sym typeface="Wingdings" panose="05000000000000000000" pitchFamily="2" charset="2"/>
              </a:rPr>
              <a:t>Marchés financiers stabilisés : transfert de valeurs traditionnelles vers des valeurs technologiques qui portent les marchés. Les marchés reflètent une nouvelle réalité. Anticipent-ils une meilleure reprises économique que ne le laissent penser les perspectives économiques?  </a:t>
            </a:r>
            <a:r>
              <a:rPr lang="fr-BE" sz="1200" u="sng" dirty="0">
                <a:sym typeface="Wingdings" panose="05000000000000000000" pitchFamily="2" charset="2"/>
              </a:rPr>
              <a:t>EUROSTOCK50 : 3200 début mars, chute à 2400 fin mars et aujourd’hui un peu plus de 3000</a:t>
            </a:r>
          </a:p>
          <a:p>
            <a:pPr marL="171450" indent="-171450" algn="l">
              <a:buFontTx/>
              <a:buChar char="-"/>
            </a:pPr>
            <a:endParaRPr lang="fr-BE" sz="1200" dirty="0">
              <a:sym typeface="Wingdings" panose="05000000000000000000" pitchFamily="2" charset="2"/>
            </a:endParaRPr>
          </a:p>
          <a:p>
            <a:pPr algn="l"/>
            <a:r>
              <a:rPr lang="fr-BE" sz="1200" dirty="0">
                <a:sym typeface="Wingdings" panose="05000000000000000000" pitchFamily="2" charset="2"/>
              </a:rPr>
              <a:t>Toujours est-il que le comportement micro des Belges est aujourd’hui un meilleur reflet des perspectives macro que de l’optimisme des marchés. 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85488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F9DDA-4AEC-4ADA-B2D6-E8AD469C08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0859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F9DDA-4AEC-4ADA-B2D6-E8AD469C08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1356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F9DDA-4AEC-4ADA-B2D6-E8AD469C08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70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F9DDA-4AEC-4ADA-B2D6-E8AD469C08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385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F9DDA-4AEC-4ADA-B2D6-E8AD469C08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113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F9DDA-4AEC-4ADA-B2D6-E8AD469C08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5881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F9DDA-4AEC-4ADA-B2D6-E8AD469C08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74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F9DDA-4AEC-4ADA-B2D6-E8AD469C08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3442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Horizon d’investissement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Produits financiers et préparation de la pension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F9DDA-4AEC-4ADA-B2D6-E8AD469C08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876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9F9DDA-4AEC-4ADA-B2D6-E8AD469C08D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669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3538" y="1270000"/>
            <a:ext cx="6094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1790" y="4887757"/>
            <a:ext cx="5458665" cy="3999287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96922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63650"/>
            <a:ext cx="6061075" cy="3409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4936" y="4861178"/>
            <a:ext cx="5563914" cy="3977541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9692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1276350"/>
            <a:ext cx="6122988" cy="3444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8003" y="4910547"/>
            <a:ext cx="5428339" cy="4017936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9692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L’épargne sort gagnante de la crise mais pas pour autant tous les Belges. </a:t>
            </a:r>
          </a:p>
          <a:p>
            <a:r>
              <a:rPr lang="fr-BE" dirty="0"/>
              <a:t>Phénomène de précarité et fossé qui se creuse. </a:t>
            </a:r>
          </a:p>
          <a:p>
            <a:r>
              <a:rPr lang="fr-BE" dirty="0"/>
              <a:t>La crise a diminué le nombre de Belges qui ont mis de l’argent de côté. </a:t>
            </a:r>
          </a:p>
        </p:txBody>
      </p:sp>
    </p:spTree>
    <p:extLst>
      <p:ext uri="{BB962C8B-B14F-4D97-AF65-F5344CB8AC3E}">
        <p14:creationId xmlns:p14="http://schemas.microsoft.com/office/powerpoint/2010/main" val="1880614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06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CBCAA2-E173-48ED-B2E6-EE03C7BC3177}" type="slidenum">
              <a:rPr kumimoji="0" lang="nl-B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065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82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1F304748-A013-4D82-A109-82E6670DB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Stabilité dans le nombre d’épargnants </a:t>
            </a:r>
            <a:r>
              <a:rPr lang="fr-BE" dirty="0">
                <a:sym typeface="Wingdings" panose="05000000000000000000" pitchFamily="2" charset="2"/>
              </a:rPr>
              <a:t> optimisme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90478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9E311DEA-CBC4-49ED-B56B-BCF1BC843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Moins de Belges mettent de l’argent de côté mais ceux qui en mettent en mettent plus.</a:t>
            </a:r>
          </a:p>
          <a:p>
            <a:r>
              <a:rPr lang="fr-BE" dirty="0"/>
              <a:t>Les jeunes épargnants sortent mieux de la crise mais : </a:t>
            </a:r>
          </a:p>
          <a:p>
            <a:pPr marL="171450" indent="-171450">
              <a:buFontTx/>
              <a:buChar char="-"/>
            </a:pPr>
            <a:r>
              <a:rPr lang="fr-BE" dirty="0"/>
              <a:t>Vie sociale </a:t>
            </a:r>
          </a:p>
          <a:p>
            <a:pPr marL="171450" indent="-171450">
              <a:buFontTx/>
              <a:buChar char="-"/>
            </a:pPr>
            <a:r>
              <a:rPr lang="fr-BE" dirty="0"/>
              <a:t>Vie professionnelle</a:t>
            </a:r>
          </a:p>
          <a:p>
            <a:pPr marL="171450" indent="-171450">
              <a:buFontTx/>
              <a:buChar char="-"/>
            </a:pPr>
            <a:r>
              <a:rPr lang="fr-BE" dirty="0"/>
              <a:t>Acquisition immobilière</a:t>
            </a:r>
          </a:p>
        </p:txBody>
      </p:sp>
    </p:spTree>
    <p:extLst>
      <p:ext uri="{BB962C8B-B14F-4D97-AF65-F5344CB8AC3E}">
        <p14:creationId xmlns:p14="http://schemas.microsoft.com/office/powerpoint/2010/main" val="427504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24" y="4461794"/>
            <a:ext cx="621432" cy="484063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37318" y="405228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>
                <a:solidFill>
                  <a:srgbClr val="003766"/>
                </a:solidFill>
              </a:defRPr>
            </a:lvl1pPr>
          </a:lstStyle>
          <a:p>
            <a:pPr>
              <a:defRPr/>
            </a:pPr>
            <a:fld id="{08D1B679-EFAA-C845-BD0D-46BF814A8732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50151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5"/>
            <a:ext cx="7968996" cy="405308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4523015" cy="22533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49" y="645708"/>
            <a:ext cx="3321392" cy="385281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6753226" y="2943224"/>
            <a:ext cx="2390775" cy="126682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1" y="1504563"/>
            <a:ext cx="3640180" cy="12121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15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5265" y="2730748"/>
            <a:ext cx="3640754" cy="9431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3378" y="3525012"/>
            <a:ext cx="1439842" cy="75079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981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5"/>
            <a:ext cx="7968996" cy="4053083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549" y="645708"/>
            <a:ext cx="3321392" cy="3852817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1791" y="2605998"/>
            <a:ext cx="3654228" cy="106303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15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Section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5265" y="2253342"/>
            <a:ext cx="3640754" cy="3184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 spc="225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CLICK TO EDIT SECTION 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DA88A41F-52A7-43D9-9771-DD80E431062C}"/>
              </a:ext>
            </a:extLst>
          </p:cNvPr>
          <p:cNvSpPr/>
          <p:nvPr userDrawn="1"/>
        </p:nvSpPr>
        <p:spPr>
          <a:xfrm flipH="1">
            <a:off x="8500188" y="4686829"/>
            <a:ext cx="643812" cy="45667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160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55">
          <p15:clr>
            <a:srgbClr val="FBAE40"/>
          </p15:clr>
        </p15:guide>
        <p15:guide id="3" pos="325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098E6B-5C0D-413D-8479-687CFE920509}"/>
              </a:ext>
            </a:extLst>
          </p:cNvPr>
          <p:cNvGrpSpPr/>
          <p:nvPr userDrawn="1"/>
        </p:nvGrpSpPr>
        <p:grpSpPr>
          <a:xfrm>
            <a:off x="6755751" y="1"/>
            <a:ext cx="2486205" cy="1540919"/>
            <a:chOff x="6679908" y="0"/>
            <a:chExt cx="5713260" cy="35410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6C8A74F-FDDF-48E8-AC2B-A5BD59D7D6A3}"/>
                </a:ext>
              </a:extLst>
            </p:cNvPr>
            <p:cNvGrpSpPr/>
            <p:nvPr userDrawn="1"/>
          </p:nvGrpSpPr>
          <p:grpSpPr>
            <a:xfrm flipH="1">
              <a:off x="7561328" y="0"/>
              <a:ext cx="4831840" cy="3541007"/>
              <a:chOff x="-192127" y="-2"/>
              <a:chExt cx="4831840" cy="3367272"/>
            </a:xfrm>
          </p:grpSpPr>
          <p:sp>
            <p:nvSpPr>
              <p:cNvPr id="27" name="Diagonal Stripe 26">
                <a:extLst>
                  <a:ext uri="{FF2B5EF4-FFF2-40B4-BE49-F238E27FC236}">
                    <a16:creationId xmlns:a16="http://schemas.microsoft.com/office/drawing/2014/main" id="{2D5247F3-E6EB-4003-B1FD-F6200F0738E5}"/>
                  </a:ext>
                </a:extLst>
              </p:cNvPr>
              <p:cNvSpPr/>
              <p:nvPr userDrawn="1"/>
            </p:nvSpPr>
            <p:spPr>
              <a:xfrm>
                <a:off x="0" y="-1"/>
                <a:ext cx="4639713" cy="3367271"/>
              </a:xfrm>
              <a:prstGeom prst="diagStripe">
                <a:avLst>
                  <a:gd name="adj" fmla="val 51202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9B7D995-9FB8-4461-8AAA-FA8B9A145B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1433638" y="-2"/>
                <a:ext cx="1240971" cy="9165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849B962F-68BC-4B89-B4D8-D862517534DF}"/>
                  </a:ext>
                </a:extLst>
              </p:cNvPr>
              <p:cNvSpPr/>
              <p:nvPr userDrawn="1"/>
            </p:nvSpPr>
            <p:spPr>
              <a:xfrm rot="19421162">
                <a:off x="-192127" y="1140864"/>
                <a:ext cx="1354398" cy="214994"/>
              </a:xfrm>
              <a:prstGeom prst="parallelogram">
                <a:avLst>
                  <a:gd name="adj" fmla="val 72003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8006416B-866C-47E5-8480-109B40F9EAA9}"/>
                </a:ext>
              </a:extLst>
            </p:cNvPr>
            <p:cNvSpPr/>
            <p:nvPr userDrawn="1"/>
          </p:nvSpPr>
          <p:spPr>
            <a:xfrm flipH="1">
              <a:off x="6679908" y="1"/>
              <a:ext cx="1447800" cy="639064"/>
            </a:xfrm>
            <a:prstGeom prst="parallelogram">
              <a:avLst>
                <a:gd name="adj" fmla="val 13561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69" y="623991"/>
            <a:ext cx="6602752" cy="4566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 dirty="0"/>
              <a:t>Click to edit subtitle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548487" y="4767263"/>
            <a:ext cx="2057400" cy="273844"/>
          </a:xfrm>
        </p:spPr>
        <p:txBody>
          <a:bodyPr/>
          <a:lstStyle>
            <a:lvl1pPr algn="ctr">
              <a:defRPr/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08" y="156772"/>
            <a:ext cx="6604114" cy="456671"/>
          </a:xfrm>
          <a:prstGeom prst="rect">
            <a:avLst/>
          </a:prstGeom>
        </p:spPr>
        <p:txBody>
          <a:bodyPr bIns="0" anchor="ctr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B26E71-8914-4D18-9DFA-07A16499590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6954" y="1275160"/>
            <a:ext cx="8370094" cy="3298031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3"/>
                </a:solidFill>
              </a:defRPr>
            </a:lvl1pPr>
            <a:lvl2pPr>
              <a:defRPr sz="135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050">
                <a:solidFill>
                  <a:schemeClr val="accent3"/>
                </a:solidFill>
              </a:defRPr>
            </a:lvl4pPr>
            <a:lvl5pPr>
              <a:defRPr sz="105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A picture containing tableware, plate, cup, drawing&#10;&#10;Description automatically generated">
            <a:extLst>
              <a:ext uri="{FF2B5EF4-FFF2-40B4-BE49-F238E27FC236}">
                <a16:creationId xmlns:a16="http://schemas.microsoft.com/office/drawing/2014/main" id="{3680E1B2-041C-4597-819A-72A0E39AC3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43" y="4774334"/>
            <a:ext cx="1632204" cy="283464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EE778BA9-334B-4A1B-A8E1-D07682C68214}"/>
              </a:ext>
            </a:extLst>
          </p:cNvPr>
          <p:cNvSpPr/>
          <p:nvPr userDrawn="1"/>
        </p:nvSpPr>
        <p:spPr>
          <a:xfrm>
            <a:off x="0" y="4695631"/>
            <a:ext cx="643812" cy="45667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58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735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_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098E6B-5C0D-413D-8479-687CFE920509}"/>
              </a:ext>
            </a:extLst>
          </p:cNvPr>
          <p:cNvGrpSpPr/>
          <p:nvPr userDrawn="1"/>
        </p:nvGrpSpPr>
        <p:grpSpPr>
          <a:xfrm>
            <a:off x="6755751" y="1"/>
            <a:ext cx="2486205" cy="1540919"/>
            <a:chOff x="6679908" y="0"/>
            <a:chExt cx="5713260" cy="35410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6C8A74F-FDDF-48E8-AC2B-A5BD59D7D6A3}"/>
                </a:ext>
              </a:extLst>
            </p:cNvPr>
            <p:cNvGrpSpPr/>
            <p:nvPr userDrawn="1"/>
          </p:nvGrpSpPr>
          <p:grpSpPr>
            <a:xfrm flipH="1">
              <a:off x="7561328" y="0"/>
              <a:ext cx="4831840" cy="3541007"/>
              <a:chOff x="-192127" y="-2"/>
              <a:chExt cx="4831840" cy="3367272"/>
            </a:xfrm>
          </p:grpSpPr>
          <p:sp>
            <p:nvSpPr>
              <p:cNvPr id="27" name="Diagonal Stripe 26">
                <a:extLst>
                  <a:ext uri="{FF2B5EF4-FFF2-40B4-BE49-F238E27FC236}">
                    <a16:creationId xmlns:a16="http://schemas.microsoft.com/office/drawing/2014/main" id="{2D5247F3-E6EB-4003-B1FD-F6200F0738E5}"/>
                  </a:ext>
                </a:extLst>
              </p:cNvPr>
              <p:cNvSpPr/>
              <p:nvPr userDrawn="1"/>
            </p:nvSpPr>
            <p:spPr>
              <a:xfrm>
                <a:off x="0" y="-1"/>
                <a:ext cx="4639713" cy="3367271"/>
              </a:xfrm>
              <a:prstGeom prst="diagStripe">
                <a:avLst>
                  <a:gd name="adj" fmla="val 51202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9B7D995-9FB8-4461-8AAA-FA8B9A145B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1433638" y="-2"/>
                <a:ext cx="1240971" cy="9165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849B962F-68BC-4B89-B4D8-D862517534DF}"/>
                  </a:ext>
                </a:extLst>
              </p:cNvPr>
              <p:cNvSpPr/>
              <p:nvPr userDrawn="1"/>
            </p:nvSpPr>
            <p:spPr>
              <a:xfrm rot="19421162">
                <a:off x="-192127" y="1140864"/>
                <a:ext cx="1354398" cy="214994"/>
              </a:xfrm>
              <a:prstGeom prst="parallelogram">
                <a:avLst>
                  <a:gd name="adj" fmla="val 72003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8006416B-866C-47E5-8480-109B40F9EAA9}"/>
                </a:ext>
              </a:extLst>
            </p:cNvPr>
            <p:cNvSpPr/>
            <p:nvPr userDrawn="1"/>
          </p:nvSpPr>
          <p:spPr>
            <a:xfrm flipH="1">
              <a:off x="6679908" y="1"/>
              <a:ext cx="1447800" cy="639064"/>
            </a:xfrm>
            <a:prstGeom prst="parallelogram">
              <a:avLst>
                <a:gd name="adj" fmla="val 13561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69" y="623991"/>
            <a:ext cx="6602752" cy="4566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 dirty="0"/>
              <a:t>Click to edit subtitle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548487" y="4767263"/>
            <a:ext cx="2057400" cy="273844"/>
          </a:xfrm>
        </p:spPr>
        <p:txBody>
          <a:bodyPr/>
          <a:lstStyle>
            <a:lvl1pPr algn="ctr">
              <a:defRPr/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08" y="156772"/>
            <a:ext cx="6604114" cy="456671"/>
          </a:xfrm>
          <a:prstGeom prst="rect">
            <a:avLst/>
          </a:prstGeom>
        </p:spPr>
        <p:txBody>
          <a:bodyPr bIns="0" anchor="ctr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B26E71-8914-4D18-9DFA-07A16499590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6954" y="1275160"/>
            <a:ext cx="3963374" cy="3298031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3"/>
                </a:solidFill>
              </a:defRPr>
            </a:lvl1pPr>
            <a:lvl2pPr>
              <a:defRPr sz="135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050">
                <a:solidFill>
                  <a:schemeClr val="accent3"/>
                </a:solidFill>
              </a:defRPr>
            </a:lvl4pPr>
            <a:lvl5pPr>
              <a:defRPr sz="105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A picture containing tableware, plate, cup, drawing&#10;&#10;Description automatically generated">
            <a:extLst>
              <a:ext uri="{FF2B5EF4-FFF2-40B4-BE49-F238E27FC236}">
                <a16:creationId xmlns:a16="http://schemas.microsoft.com/office/drawing/2014/main" id="{3680E1B2-041C-4597-819A-72A0E39AC3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43" y="4774334"/>
            <a:ext cx="1632204" cy="283464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ABB17B8-EE4B-4350-820B-2BFF3BA4DE8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93672" y="1275160"/>
            <a:ext cx="3963374" cy="3298031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3"/>
                </a:solidFill>
              </a:defRPr>
            </a:lvl1pPr>
            <a:lvl2pPr>
              <a:defRPr sz="135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050">
                <a:solidFill>
                  <a:schemeClr val="accent3"/>
                </a:solidFill>
              </a:defRPr>
            </a:lvl4pPr>
            <a:lvl5pPr>
              <a:defRPr sz="105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E231B657-A20C-4BBB-9C53-D660F8F7BF28}"/>
              </a:ext>
            </a:extLst>
          </p:cNvPr>
          <p:cNvSpPr/>
          <p:nvPr userDrawn="1"/>
        </p:nvSpPr>
        <p:spPr>
          <a:xfrm>
            <a:off x="0" y="4695631"/>
            <a:ext cx="643812" cy="45667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508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73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Content_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098E6B-5C0D-413D-8479-687CFE920509}"/>
              </a:ext>
            </a:extLst>
          </p:cNvPr>
          <p:cNvGrpSpPr/>
          <p:nvPr userDrawn="1"/>
        </p:nvGrpSpPr>
        <p:grpSpPr>
          <a:xfrm>
            <a:off x="6755751" y="1"/>
            <a:ext cx="2486205" cy="1540919"/>
            <a:chOff x="6679908" y="0"/>
            <a:chExt cx="5713260" cy="35410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6C8A74F-FDDF-48E8-AC2B-A5BD59D7D6A3}"/>
                </a:ext>
              </a:extLst>
            </p:cNvPr>
            <p:cNvGrpSpPr/>
            <p:nvPr userDrawn="1"/>
          </p:nvGrpSpPr>
          <p:grpSpPr>
            <a:xfrm flipH="1">
              <a:off x="7561328" y="0"/>
              <a:ext cx="4831840" cy="3541007"/>
              <a:chOff x="-192127" y="-2"/>
              <a:chExt cx="4831840" cy="3367272"/>
            </a:xfrm>
          </p:grpSpPr>
          <p:sp>
            <p:nvSpPr>
              <p:cNvPr id="27" name="Diagonal Stripe 26">
                <a:extLst>
                  <a:ext uri="{FF2B5EF4-FFF2-40B4-BE49-F238E27FC236}">
                    <a16:creationId xmlns:a16="http://schemas.microsoft.com/office/drawing/2014/main" id="{2D5247F3-E6EB-4003-B1FD-F6200F0738E5}"/>
                  </a:ext>
                </a:extLst>
              </p:cNvPr>
              <p:cNvSpPr/>
              <p:nvPr userDrawn="1"/>
            </p:nvSpPr>
            <p:spPr>
              <a:xfrm>
                <a:off x="0" y="-1"/>
                <a:ext cx="4639713" cy="3367271"/>
              </a:xfrm>
              <a:prstGeom prst="diagStripe">
                <a:avLst>
                  <a:gd name="adj" fmla="val 51202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9B7D995-9FB8-4461-8AAA-FA8B9A145B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1433638" y="-2"/>
                <a:ext cx="1240971" cy="9165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849B962F-68BC-4B89-B4D8-D862517534DF}"/>
                  </a:ext>
                </a:extLst>
              </p:cNvPr>
              <p:cNvSpPr/>
              <p:nvPr userDrawn="1"/>
            </p:nvSpPr>
            <p:spPr>
              <a:xfrm rot="19421162">
                <a:off x="-192127" y="1140864"/>
                <a:ext cx="1354398" cy="214994"/>
              </a:xfrm>
              <a:prstGeom prst="parallelogram">
                <a:avLst>
                  <a:gd name="adj" fmla="val 72003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8006416B-866C-47E5-8480-109B40F9EAA9}"/>
                </a:ext>
              </a:extLst>
            </p:cNvPr>
            <p:cNvSpPr/>
            <p:nvPr userDrawn="1"/>
          </p:nvSpPr>
          <p:spPr>
            <a:xfrm flipH="1">
              <a:off x="6679908" y="1"/>
              <a:ext cx="1447800" cy="639064"/>
            </a:xfrm>
            <a:prstGeom prst="parallelogram">
              <a:avLst>
                <a:gd name="adj" fmla="val 13561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69" y="623991"/>
            <a:ext cx="6602752" cy="4566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 dirty="0"/>
              <a:t>Click to edit subtitle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548487" y="4767263"/>
            <a:ext cx="2057400" cy="273844"/>
          </a:xfrm>
        </p:spPr>
        <p:txBody>
          <a:bodyPr/>
          <a:lstStyle>
            <a:lvl1pPr algn="ctr">
              <a:defRPr/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08" y="156772"/>
            <a:ext cx="6604114" cy="456671"/>
          </a:xfrm>
          <a:prstGeom prst="rect">
            <a:avLst/>
          </a:prstGeom>
        </p:spPr>
        <p:txBody>
          <a:bodyPr bIns="0" anchor="ctr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B26E71-8914-4D18-9DFA-07A16499590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6955" y="1275160"/>
            <a:ext cx="2670571" cy="329803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3"/>
                </a:solidFill>
              </a:defRPr>
            </a:lvl1pPr>
            <a:lvl2pPr>
              <a:defRPr sz="1200">
                <a:solidFill>
                  <a:schemeClr val="accent3"/>
                </a:solidFill>
              </a:defRPr>
            </a:lvl2pPr>
            <a:lvl3pPr>
              <a:defRPr sz="1050">
                <a:solidFill>
                  <a:schemeClr val="accent3"/>
                </a:solidFill>
              </a:defRPr>
            </a:lvl3pPr>
            <a:lvl4pPr>
              <a:defRPr sz="900">
                <a:solidFill>
                  <a:schemeClr val="accent3"/>
                </a:solidFill>
              </a:defRPr>
            </a:lvl4pPr>
            <a:lvl5pPr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A picture containing tableware, plate, cup, drawing&#10;&#10;Description automatically generated">
            <a:extLst>
              <a:ext uri="{FF2B5EF4-FFF2-40B4-BE49-F238E27FC236}">
                <a16:creationId xmlns:a16="http://schemas.microsoft.com/office/drawing/2014/main" id="{3680E1B2-041C-4597-819A-72A0E39AC3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43" y="4774334"/>
            <a:ext cx="1632204" cy="283464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E231B657-A20C-4BBB-9C53-D660F8F7BF28}"/>
              </a:ext>
            </a:extLst>
          </p:cNvPr>
          <p:cNvSpPr/>
          <p:nvPr userDrawn="1"/>
        </p:nvSpPr>
        <p:spPr>
          <a:xfrm>
            <a:off x="0" y="4695631"/>
            <a:ext cx="643812" cy="45667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F90B2F3C-7812-418C-9D6F-26639EC3044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76950" y="1275160"/>
            <a:ext cx="2670571" cy="329803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3"/>
                </a:solidFill>
              </a:defRPr>
            </a:lvl1pPr>
            <a:lvl2pPr>
              <a:defRPr sz="1200">
                <a:solidFill>
                  <a:schemeClr val="accent3"/>
                </a:solidFill>
              </a:defRPr>
            </a:lvl2pPr>
            <a:lvl3pPr>
              <a:defRPr sz="1050">
                <a:solidFill>
                  <a:schemeClr val="accent3"/>
                </a:solidFill>
              </a:defRPr>
            </a:lvl3pPr>
            <a:lvl4pPr>
              <a:defRPr sz="900">
                <a:solidFill>
                  <a:schemeClr val="accent3"/>
                </a:solidFill>
              </a:defRPr>
            </a:lvl4pPr>
            <a:lvl5pPr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AC357AB4-21CA-42CF-876F-84307B6809B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248784" y="1275160"/>
            <a:ext cx="2670571" cy="329803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3"/>
                </a:solidFill>
              </a:defRPr>
            </a:lvl1pPr>
            <a:lvl2pPr>
              <a:defRPr sz="1200">
                <a:solidFill>
                  <a:schemeClr val="accent3"/>
                </a:solidFill>
              </a:defRPr>
            </a:lvl2pPr>
            <a:lvl3pPr>
              <a:defRPr sz="1050">
                <a:solidFill>
                  <a:schemeClr val="accent3"/>
                </a:solidFill>
              </a:defRPr>
            </a:lvl3pPr>
            <a:lvl4pPr>
              <a:defRPr sz="900">
                <a:solidFill>
                  <a:schemeClr val="accent3"/>
                </a:solidFill>
              </a:defRPr>
            </a:lvl4pPr>
            <a:lvl5pPr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814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735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Content_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098E6B-5C0D-413D-8479-687CFE920509}"/>
              </a:ext>
            </a:extLst>
          </p:cNvPr>
          <p:cNvGrpSpPr/>
          <p:nvPr userDrawn="1"/>
        </p:nvGrpSpPr>
        <p:grpSpPr>
          <a:xfrm>
            <a:off x="6755751" y="1"/>
            <a:ext cx="2486205" cy="1540919"/>
            <a:chOff x="6679908" y="0"/>
            <a:chExt cx="5713260" cy="35410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6C8A74F-FDDF-48E8-AC2B-A5BD59D7D6A3}"/>
                </a:ext>
              </a:extLst>
            </p:cNvPr>
            <p:cNvGrpSpPr/>
            <p:nvPr userDrawn="1"/>
          </p:nvGrpSpPr>
          <p:grpSpPr>
            <a:xfrm flipH="1">
              <a:off x="7561328" y="0"/>
              <a:ext cx="4831840" cy="3541007"/>
              <a:chOff x="-192127" y="-2"/>
              <a:chExt cx="4831840" cy="3367272"/>
            </a:xfrm>
          </p:grpSpPr>
          <p:sp>
            <p:nvSpPr>
              <p:cNvPr id="27" name="Diagonal Stripe 26">
                <a:extLst>
                  <a:ext uri="{FF2B5EF4-FFF2-40B4-BE49-F238E27FC236}">
                    <a16:creationId xmlns:a16="http://schemas.microsoft.com/office/drawing/2014/main" id="{2D5247F3-E6EB-4003-B1FD-F6200F0738E5}"/>
                  </a:ext>
                </a:extLst>
              </p:cNvPr>
              <p:cNvSpPr/>
              <p:nvPr userDrawn="1"/>
            </p:nvSpPr>
            <p:spPr>
              <a:xfrm>
                <a:off x="0" y="-1"/>
                <a:ext cx="4639713" cy="3367271"/>
              </a:xfrm>
              <a:prstGeom prst="diagStripe">
                <a:avLst>
                  <a:gd name="adj" fmla="val 51202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9B7D995-9FB8-4461-8AAA-FA8B9A145B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1433638" y="-2"/>
                <a:ext cx="1240971" cy="9165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849B962F-68BC-4B89-B4D8-D862517534DF}"/>
                  </a:ext>
                </a:extLst>
              </p:cNvPr>
              <p:cNvSpPr/>
              <p:nvPr userDrawn="1"/>
            </p:nvSpPr>
            <p:spPr>
              <a:xfrm rot="19421162">
                <a:off x="-192127" y="1140864"/>
                <a:ext cx="1354398" cy="214994"/>
              </a:xfrm>
              <a:prstGeom prst="parallelogram">
                <a:avLst>
                  <a:gd name="adj" fmla="val 72003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8006416B-866C-47E5-8480-109B40F9EAA9}"/>
                </a:ext>
              </a:extLst>
            </p:cNvPr>
            <p:cNvSpPr/>
            <p:nvPr userDrawn="1"/>
          </p:nvSpPr>
          <p:spPr>
            <a:xfrm flipH="1">
              <a:off x="6679908" y="1"/>
              <a:ext cx="1447800" cy="639064"/>
            </a:xfrm>
            <a:prstGeom prst="parallelogram">
              <a:avLst>
                <a:gd name="adj" fmla="val 13561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69" y="623991"/>
            <a:ext cx="6602752" cy="4566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 dirty="0"/>
              <a:t>Click to edit subtitle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548487" y="4767263"/>
            <a:ext cx="2057400" cy="273844"/>
          </a:xfrm>
        </p:spPr>
        <p:txBody>
          <a:bodyPr/>
          <a:lstStyle>
            <a:lvl1pPr algn="ctr">
              <a:defRPr/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08" y="156772"/>
            <a:ext cx="6604114" cy="456671"/>
          </a:xfrm>
          <a:prstGeom prst="rect">
            <a:avLst/>
          </a:prstGeom>
        </p:spPr>
        <p:txBody>
          <a:bodyPr bIns="0" anchor="ctr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8" name="Picture 7" descr="A picture containing tableware, plate, cup, drawing&#10;&#10;Description automatically generated">
            <a:extLst>
              <a:ext uri="{FF2B5EF4-FFF2-40B4-BE49-F238E27FC236}">
                <a16:creationId xmlns:a16="http://schemas.microsoft.com/office/drawing/2014/main" id="{3680E1B2-041C-4597-819A-72A0E39AC3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43" y="4774334"/>
            <a:ext cx="1632204" cy="283464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E231B657-A20C-4BBB-9C53-D660F8F7BF28}"/>
              </a:ext>
            </a:extLst>
          </p:cNvPr>
          <p:cNvSpPr/>
          <p:nvPr userDrawn="1"/>
        </p:nvSpPr>
        <p:spPr>
          <a:xfrm>
            <a:off x="0" y="4695631"/>
            <a:ext cx="643812" cy="45667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A81AC609-33E3-4F98-AE32-8F32AC9DAD6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6954" y="1275160"/>
            <a:ext cx="3963374" cy="1540919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3"/>
                </a:solidFill>
              </a:defRPr>
            </a:lvl1pPr>
            <a:lvl2pPr>
              <a:defRPr sz="1200">
                <a:solidFill>
                  <a:schemeClr val="accent3"/>
                </a:solidFill>
              </a:defRPr>
            </a:lvl2pPr>
            <a:lvl3pPr>
              <a:defRPr sz="1050">
                <a:solidFill>
                  <a:schemeClr val="accent3"/>
                </a:solidFill>
              </a:defRPr>
            </a:lvl3pPr>
            <a:lvl4pPr>
              <a:defRPr sz="900">
                <a:solidFill>
                  <a:schemeClr val="accent3"/>
                </a:solidFill>
              </a:defRPr>
            </a:lvl4pPr>
            <a:lvl5pPr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5F18572A-1836-40DD-B786-F59892FB71E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93672" y="1275160"/>
            <a:ext cx="3963374" cy="1540919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3"/>
                </a:solidFill>
              </a:defRPr>
            </a:lvl1pPr>
            <a:lvl2pPr>
              <a:defRPr sz="1200">
                <a:solidFill>
                  <a:schemeClr val="accent3"/>
                </a:solidFill>
              </a:defRPr>
            </a:lvl2pPr>
            <a:lvl3pPr>
              <a:defRPr sz="1050">
                <a:solidFill>
                  <a:schemeClr val="accent3"/>
                </a:solidFill>
              </a:defRPr>
            </a:lvl3pPr>
            <a:lvl4pPr>
              <a:defRPr sz="900">
                <a:solidFill>
                  <a:schemeClr val="accent3"/>
                </a:solidFill>
              </a:defRPr>
            </a:lvl4pPr>
            <a:lvl5pPr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F3FBAAD2-C85C-4333-AA72-AD3EBB82250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86954" y="3033157"/>
            <a:ext cx="3963374" cy="1540919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3"/>
                </a:solidFill>
              </a:defRPr>
            </a:lvl1pPr>
            <a:lvl2pPr>
              <a:defRPr sz="1200">
                <a:solidFill>
                  <a:schemeClr val="accent3"/>
                </a:solidFill>
              </a:defRPr>
            </a:lvl2pPr>
            <a:lvl3pPr>
              <a:defRPr sz="1050">
                <a:solidFill>
                  <a:schemeClr val="accent3"/>
                </a:solidFill>
              </a:defRPr>
            </a:lvl3pPr>
            <a:lvl4pPr>
              <a:defRPr sz="900">
                <a:solidFill>
                  <a:schemeClr val="accent3"/>
                </a:solidFill>
              </a:defRPr>
            </a:lvl4pPr>
            <a:lvl5pPr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677A1D38-8960-4DC3-8F18-C865684FC46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793672" y="3033157"/>
            <a:ext cx="3963374" cy="1540919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accent3"/>
                </a:solidFill>
              </a:defRPr>
            </a:lvl1pPr>
            <a:lvl2pPr>
              <a:defRPr sz="1200">
                <a:solidFill>
                  <a:schemeClr val="accent3"/>
                </a:solidFill>
              </a:defRPr>
            </a:lvl2pPr>
            <a:lvl3pPr>
              <a:defRPr sz="1050">
                <a:solidFill>
                  <a:schemeClr val="accent3"/>
                </a:solidFill>
              </a:defRPr>
            </a:lvl3pPr>
            <a:lvl4pPr>
              <a:defRPr sz="900">
                <a:solidFill>
                  <a:schemeClr val="accent3"/>
                </a:solidFill>
              </a:defRPr>
            </a:lvl4pPr>
            <a:lvl5pPr>
              <a:defRPr sz="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22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735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ontent_tex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098E6B-5C0D-413D-8479-687CFE920509}"/>
              </a:ext>
            </a:extLst>
          </p:cNvPr>
          <p:cNvGrpSpPr/>
          <p:nvPr userDrawn="1"/>
        </p:nvGrpSpPr>
        <p:grpSpPr>
          <a:xfrm>
            <a:off x="6755751" y="1"/>
            <a:ext cx="2486205" cy="1540919"/>
            <a:chOff x="6679908" y="0"/>
            <a:chExt cx="5713260" cy="35410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6C8A74F-FDDF-48E8-AC2B-A5BD59D7D6A3}"/>
                </a:ext>
              </a:extLst>
            </p:cNvPr>
            <p:cNvGrpSpPr/>
            <p:nvPr userDrawn="1"/>
          </p:nvGrpSpPr>
          <p:grpSpPr>
            <a:xfrm flipH="1">
              <a:off x="7561328" y="0"/>
              <a:ext cx="4831840" cy="3541007"/>
              <a:chOff x="-192127" y="-2"/>
              <a:chExt cx="4831840" cy="3367272"/>
            </a:xfrm>
          </p:grpSpPr>
          <p:sp>
            <p:nvSpPr>
              <p:cNvPr id="27" name="Diagonal Stripe 26">
                <a:extLst>
                  <a:ext uri="{FF2B5EF4-FFF2-40B4-BE49-F238E27FC236}">
                    <a16:creationId xmlns:a16="http://schemas.microsoft.com/office/drawing/2014/main" id="{2D5247F3-E6EB-4003-B1FD-F6200F0738E5}"/>
                  </a:ext>
                </a:extLst>
              </p:cNvPr>
              <p:cNvSpPr/>
              <p:nvPr userDrawn="1"/>
            </p:nvSpPr>
            <p:spPr>
              <a:xfrm>
                <a:off x="0" y="-1"/>
                <a:ext cx="4639713" cy="3367271"/>
              </a:xfrm>
              <a:prstGeom prst="diagStripe">
                <a:avLst>
                  <a:gd name="adj" fmla="val 51202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9B7D995-9FB8-4461-8AAA-FA8B9A145B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1433638" y="-2"/>
                <a:ext cx="1240971" cy="9165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849B962F-68BC-4B89-B4D8-D862517534DF}"/>
                  </a:ext>
                </a:extLst>
              </p:cNvPr>
              <p:cNvSpPr/>
              <p:nvPr userDrawn="1"/>
            </p:nvSpPr>
            <p:spPr>
              <a:xfrm rot="19421162">
                <a:off x="-192127" y="1140864"/>
                <a:ext cx="1354398" cy="214994"/>
              </a:xfrm>
              <a:prstGeom prst="parallelogram">
                <a:avLst>
                  <a:gd name="adj" fmla="val 72003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8006416B-866C-47E5-8480-109B40F9EAA9}"/>
                </a:ext>
              </a:extLst>
            </p:cNvPr>
            <p:cNvSpPr/>
            <p:nvPr userDrawn="1"/>
          </p:nvSpPr>
          <p:spPr>
            <a:xfrm flipH="1">
              <a:off x="6679908" y="1"/>
              <a:ext cx="1447800" cy="639064"/>
            </a:xfrm>
            <a:prstGeom prst="parallelogram">
              <a:avLst>
                <a:gd name="adj" fmla="val 13561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69" y="623991"/>
            <a:ext cx="6602752" cy="4566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 dirty="0"/>
              <a:t>Click to edit subtitle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548487" y="4767263"/>
            <a:ext cx="2057400" cy="273844"/>
          </a:xfrm>
        </p:spPr>
        <p:txBody>
          <a:bodyPr/>
          <a:lstStyle>
            <a:lvl1pPr algn="ctr">
              <a:defRPr/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08" y="156772"/>
            <a:ext cx="6604114" cy="456671"/>
          </a:xfrm>
          <a:prstGeom prst="rect">
            <a:avLst/>
          </a:prstGeom>
        </p:spPr>
        <p:txBody>
          <a:bodyPr bIns="0" anchor="ctr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B26E71-8914-4D18-9DFA-07A16499590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6954" y="1275160"/>
            <a:ext cx="3161534" cy="3298031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accent3"/>
                </a:solidFill>
              </a:defRPr>
            </a:lvl1pPr>
            <a:lvl2pPr>
              <a:defRPr sz="135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050">
                <a:solidFill>
                  <a:schemeClr val="accent3"/>
                </a:solidFill>
              </a:defRPr>
            </a:lvl4pPr>
            <a:lvl5pPr>
              <a:defRPr sz="105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 descr="A picture containing tableware, plate, cup, drawing&#10;&#10;Description automatically generated">
            <a:extLst>
              <a:ext uri="{FF2B5EF4-FFF2-40B4-BE49-F238E27FC236}">
                <a16:creationId xmlns:a16="http://schemas.microsoft.com/office/drawing/2014/main" id="{3680E1B2-041C-4597-819A-72A0E39AC3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43" y="4774334"/>
            <a:ext cx="1632204" cy="283464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EE778BA9-334B-4A1B-A8E1-D07682C68214}"/>
              </a:ext>
            </a:extLst>
          </p:cNvPr>
          <p:cNvSpPr/>
          <p:nvPr userDrawn="1"/>
        </p:nvSpPr>
        <p:spPr>
          <a:xfrm>
            <a:off x="0" y="4695631"/>
            <a:ext cx="643812" cy="45667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57C69D-ACE4-4029-986A-3B30F9BA4DA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926681" y="1275160"/>
            <a:ext cx="4830366" cy="3298031"/>
          </a:xfrm>
        </p:spPr>
        <p:txBody>
          <a:bodyPr>
            <a:normAutofit/>
          </a:bodyPr>
          <a:lstStyle>
            <a:lvl1pPr>
              <a:defRPr sz="165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6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735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98534" y="1998602"/>
            <a:ext cx="8358514" cy="257488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3" name="Text Placeholder 4" title="Subtitle">
            <a:extLst>
              <a:ext uri="{FF2B5EF4-FFF2-40B4-BE49-F238E27FC236}">
                <a16:creationId xmlns:a16="http://schemas.microsoft.com/office/drawing/2014/main" id="{8A496A55-6BF4-4C3F-8BE9-D1618E707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69" y="623991"/>
            <a:ext cx="6602752" cy="4566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 dirty="0"/>
              <a:t>Click to edit subtitle style</a:t>
            </a:r>
          </a:p>
        </p:txBody>
      </p:sp>
      <p:sp>
        <p:nvSpPr>
          <p:cNvPr id="14" name="Title 1" title="Title ">
            <a:extLst>
              <a:ext uri="{FF2B5EF4-FFF2-40B4-BE49-F238E27FC236}">
                <a16:creationId xmlns:a16="http://schemas.microsoft.com/office/drawing/2014/main" id="{9F5E9601-D767-4533-8F2B-57723D5AF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08" y="156772"/>
            <a:ext cx="6604114" cy="456671"/>
          </a:xfrm>
          <a:prstGeom prst="rect">
            <a:avLst/>
          </a:prstGeom>
        </p:spPr>
        <p:txBody>
          <a:bodyPr bIns="0" anchor="ctr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F21A6E-89A5-4674-9A75-AB27BE174148}"/>
              </a:ext>
            </a:extLst>
          </p:cNvPr>
          <p:cNvGrpSpPr/>
          <p:nvPr userDrawn="1"/>
        </p:nvGrpSpPr>
        <p:grpSpPr>
          <a:xfrm>
            <a:off x="6755751" y="1"/>
            <a:ext cx="2486205" cy="1540919"/>
            <a:chOff x="6679908" y="0"/>
            <a:chExt cx="5713260" cy="354100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1EC7827-7F2D-4DA3-9B91-53AF1F56DA8A}"/>
                </a:ext>
              </a:extLst>
            </p:cNvPr>
            <p:cNvGrpSpPr/>
            <p:nvPr userDrawn="1"/>
          </p:nvGrpSpPr>
          <p:grpSpPr>
            <a:xfrm flipH="1">
              <a:off x="7561328" y="0"/>
              <a:ext cx="4831840" cy="3541007"/>
              <a:chOff x="-192127" y="-2"/>
              <a:chExt cx="4831840" cy="3367272"/>
            </a:xfrm>
          </p:grpSpPr>
          <p:sp>
            <p:nvSpPr>
              <p:cNvPr id="20" name="Diagonal Stripe 19">
                <a:extLst>
                  <a:ext uri="{FF2B5EF4-FFF2-40B4-BE49-F238E27FC236}">
                    <a16:creationId xmlns:a16="http://schemas.microsoft.com/office/drawing/2014/main" id="{C11C77C4-4048-41D9-BB3D-EACDB91EBD65}"/>
                  </a:ext>
                </a:extLst>
              </p:cNvPr>
              <p:cNvSpPr/>
              <p:nvPr userDrawn="1"/>
            </p:nvSpPr>
            <p:spPr>
              <a:xfrm>
                <a:off x="0" y="-1"/>
                <a:ext cx="4639713" cy="3367271"/>
              </a:xfrm>
              <a:prstGeom prst="diagStripe">
                <a:avLst>
                  <a:gd name="adj" fmla="val 51202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C899F13-6394-4DB6-B8C5-83CC590B850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1433638" y="-2"/>
                <a:ext cx="1240971" cy="9165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510648AF-E97C-46F1-A310-52A35AE32481}"/>
                  </a:ext>
                </a:extLst>
              </p:cNvPr>
              <p:cNvSpPr/>
              <p:nvPr userDrawn="1"/>
            </p:nvSpPr>
            <p:spPr>
              <a:xfrm rot="19421162">
                <a:off x="-192127" y="1140864"/>
                <a:ext cx="1354398" cy="214994"/>
              </a:xfrm>
              <a:prstGeom prst="parallelogram">
                <a:avLst>
                  <a:gd name="adj" fmla="val 72003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23E2DF61-9A61-4AC2-B79F-E21213522F53}"/>
                </a:ext>
              </a:extLst>
            </p:cNvPr>
            <p:cNvSpPr/>
            <p:nvPr userDrawn="1"/>
          </p:nvSpPr>
          <p:spPr>
            <a:xfrm flipH="1">
              <a:off x="6679908" y="1"/>
              <a:ext cx="1447800" cy="639064"/>
            </a:xfrm>
            <a:prstGeom prst="parallelogram">
              <a:avLst>
                <a:gd name="adj" fmla="val 13561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A41AE317-AC63-40F2-85F9-55282F45E8F1}"/>
              </a:ext>
            </a:extLst>
          </p:cNvPr>
          <p:cNvSpPr txBox="1">
            <a:spLocks/>
          </p:cNvSpPr>
          <p:nvPr userDrawn="1"/>
        </p:nvSpPr>
        <p:spPr>
          <a:xfrm>
            <a:off x="3548487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99F50C-BE38-4BD0-BA84-9B090E1F2B9B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4" name="Picture 3" descr="A picture containing tableware, plate, cup, drawing&#10;&#10;Description automatically generated">
            <a:extLst>
              <a:ext uri="{FF2B5EF4-FFF2-40B4-BE49-F238E27FC236}">
                <a16:creationId xmlns:a16="http://schemas.microsoft.com/office/drawing/2014/main" id="{F816325A-642A-4E68-82ED-B014B1A32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43" y="4774334"/>
            <a:ext cx="1632204" cy="28346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2D9FC1-B428-4081-B14F-2DFB67CBC4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6954" y="1282133"/>
            <a:ext cx="8370094" cy="371475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029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pos="735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F098E6B-5C0D-413D-8479-687CFE920509}"/>
              </a:ext>
            </a:extLst>
          </p:cNvPr>
          <p:cNvGrpSpPr/>
          <p:nvPr userDrawn="1"/>
        </p:nvGrpSpPr>
        <p:grpSpPr>
          <a:xfrm>
            <a:off x="6755751" y="1"/>
            <a:ext cx="2486205" cy="1540919"/>
            <a:chOff x="6679908" y="0"/>
            <a:chExt cx="5713260" cy="35410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6C8A74F-FDDF-48E8-AC2B-A5BD59D7D6A3}"/>
                </a:ext>
              </a:extLst>
            </p:cNvPr>
            <p:cNvGrpSpPr/>
            <p:nvPr userDrawn="1"/>
          </p:nvGrpSpPr>
          <p:grpSpPr>
            <a:xfrm flipH="1">
              <a:off x="7561328" y="0"/>
              <a:ext cx="4831840" cy="3541007"/>
              <a:chOff x="-192127" y="-2"/>
              <a:chExt cx="4831840" cy="3367272"/>
            </a:xfrm>
          </p:grpSpPr>
          <p:sp>
            <p:nvSpPr>
              <p:cNvPr id="27" name="Diagonal Stripe 26">
                <a:extLst>
                  <a:ext uri="{FF2B5EF4-FFF2-40B4-BE49-F238E27FC236}">
                    <a16:creationId xmlns:a16="http://schemas.microsoft.com/office/drawing/2014/main" id="{2D5247F3-E6EB-4003-B1FD-F6200F0738E5}"/>
                  </a:ext>
                </a:extLst>
              </p:cNvPr>
              <p:cNvSpPr/>
              <p:nvPr userDrawn="1"/>
            </p:nvSpPr>
            <p:spPr>
              <a:xfrm>
                <a:off x="0" y="-1"/>
                <a:ext cx="4639713" cy="3367271"/>
              </a:xfrm>
              <a:prstGeom prst="diagStripe">
                <a:avLst>
                  <a:gd name="adj" fmla="val 51202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9B7D995-9FB8-4461-8AAA-FA8B9A145B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1433638" y="-2"/>
                <a:ext cx="1240971" cy="91659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849B962F-68BC-4B89-B4D8-D862517534DF}"/>
                  </a:ext>
                </a:extLst>
              </p:cNvPr>
              <p:cNvSpPr/>
              <p:nvPr userDrawn="1"/>
            </p:nvSpPr>
            <p:spPr>
              <a:xfrm rot="19421162">
                <a:off x="-192127" y="1140864"/>
                <a:ext cx="1354398" cy="214994"/>
              </a:xfrm>
              <a:prstGeom prst="parallelogram">
                <a:avLst>
                  <a:gd name="adj" fmla="val 72003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8006416B-866C-47E5-8480-109B40F9EAA9}"/>
                </a:ext>
              </a:extLst>
            </p:cNvPr>
            <p:cNvSpPr/>
            <p:nvPr userDrawn="1"/>
          </p:nvSpPr>
          <p:spPr>
            <a:xfrm flipH="1">
              <a:off x="6679908" y="1"/>
              <a:ext cx="1447800" cy="639064"/>
            </a:xfrm>
            <a:prstGeom prst="parallelogram">
              <a:avLst>
                <a:gd name="adj" fmla="val 13561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0369" y="623991"/>
            <a:ext cx="6602752" cy="45667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 spc="225">
                <a:solidFill>
                  <a:schemeClr val="accent6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noProof="0" dirty="0"/>
              <a:t>Click to edit subtitle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3548487" y="4767263"/>
            <a:ext cx="2057400" cy="273844"/>
          </a:xfrm>
        </p:spPr>
        <p:txBody>
          <a:bodyPr/>
          <a:lstStyle>
            <a:lvl1pPr algn="ctr">
              <a:defRPr/>
            </a:lvl1pPr>
          </a:lstStyle>
          <a:p>
            <a:fld id="{8699F50C-BE38-4BD0-BA84-9B090E1F2B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08" y="156772"/>
            <a:ext cx="6604114" cy="456671"/>
          </a:xfrm>
          <a:prstGeom prst="rect">
            <a:avLst/>
          </a:prstGeom>
        </p:spPr>
        <p:txBody>
          <a:bodyPr bIns="0" anchor="ctr">
            <a:normAutofit/>
          </a:bodyPr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 </a:t>
            </a:r>
          </a:p>
        </p:txBody>
      </p:sp>
      <p:pic>
        <p:nvPicPr>
          <p:cNvPr id="8" name="Picture 7" descr="A picture containing tableware, plate, cup, drawing&#10;&#10;Description automatically generated">
            <a:extLst>
              <a:ext uri="{FF2B5EF4-FFF2-40B4-BE49-F238E27FC236}">
                <a16:creationId xmlns:a16="http://schemas.microsoft.com/office/drawing/2014/main" id="{3680E1B2-041C-4597-819A-72A0E39AC3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43" y="4774334"/>
            <a:ext cx="1632204" cy="283464"/>
          </a:xfrm>
          <a:prstGeom prst="rect">
            <a:avLst/>
          </a:prstGeom>
        </p:spPr>
      </p:pic>
      <p:sp>
        <p:nvSpPr>
          <p:cNvPr id="9" name="Right Triangle 8">
            <a:extLst>
              <a:ext uri="{FF2B5EF4-FFF2-40B4-BE49-F238E27FC236}">
                <a16:creationId xmlns:a16="http://schemas.microsoft.com/office/drawing/2014/main" id="{EE778BA9-334B-4A1B-A8E1-D07682C68214}"/>
              </a:ext>
            </a:extLst>
          </p:cNvPr>
          <p:cNvSpPr/>
          <p:nvPr userDrawn="1"/>
        </p:nvSpPr>
        <p:spPr>
          <a:xfrm>
            <a:off x="0" y="4695631"/>
            <a:ext cx="643812" cy="45667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736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325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735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336550"/>
            <a:ext cx="471834" cy="425450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27440" y="376355"/>
            <a:ext cx="515719" cy="30826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800" b="1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n°</a:t>
            </a:r>
            <a:endParaRPr lang="nl-BE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00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882052" y="55552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E98B-79EC-4198-80A6-AA26249FE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AC62C-B920-4268-95AD-17DB03876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FFB3-DBD3-43ED-BE12-9B17DA09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DEA69-29E9-4A57-8413-71A27667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500A9-5D5E-4717-A7A4-E5B70CAE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BFA9-744C-4296-82A0-8A309F55D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07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31655-A236-48C4-B0DD-0E5483C7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B4B8D-B1C8-4B7C-8179-507E72A30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673CE-0F6D-4E88-8494-4B6AE152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CDF08-A1EC-43C0-AFB7-22BFAEBC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A08DE-44BD-47C0-9E9C-828FCB52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BFA9-744C-4296-82A0-8A309F55D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983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0132-EC74-4A0E-B8AE-AA4A3E8F2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EF8E2-4453-4BFB-8816-2DC85B91F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11C16-1A60-48D8-8F11-1E01F9557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0F4BD-E922-4ED3-B2C1-188AF67A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F040F-369C-4FDE-86C7-3CCEEC0D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BFA9-744C-4296-82A0-8A309F55D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699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8468C-0265-4C8B-BA90-BBF44E3A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2772C-4EE4-4EF8-BA56-30DF2F25F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7BB0B-D3D3-45C3-97C1-9FAE11819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EE64E-F08C-429B-9F73-B5C57CC3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584B4-1ABA-430B-A44F-0BFBE047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6F62B-4DE5-4A9D-9934-71097CCE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BFA9-744C-4296-82A0-8A309F55D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49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B2D39-C6F3-43DE-8439-789262F6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0FD45-F287-4AF7-9AC5-9F5817398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9BEE0-E341-4198-B87D-52049D7D8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0AAD7-EA47-4A45-AAF4-55F6C0937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4E8315-773D-4AC2-9E86-8AC0CC946C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918500-D895-4C49-BEDB-C22EAB1DE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0BBFF-4BD2-4268-B9B6-3024B213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BCFA6-FD4B-4612-9FF3-33A2127C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BFA9-744C-4296-82A0-8A309F55D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76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8ED9-DB35-45E6-8F81-E7DA2702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965E0-D1A4-479C-AA13-0E00E051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235E1-CC22-4567-8B71-C3D062BB9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BE135-04B9-4D7E-AE4C-57244C83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BFA9-744C-4296-82A0-8A309F55D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316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4F1C86-951A-4503-89B6-54B35585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510F4-0B51-416F-BCB9-89BC6EFB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7FEC9-0704-46D1-BC97-5E7EC80B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BFA9-744C-4296-82A0-8A309F55D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210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961B-036E-4A4F-AE36-96148231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43878-E6A5-44E3-9A4F-8BF35B969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893E8-82A7-4D85-A0A6-58F22D5ED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432F0-F952-4413-8704-E828D863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1B04A-9F41-4916-BE70-64A33A72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13B27-1155-482B-9A0E-8A9E9860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BFA9-744C-4296-82A0-8A309F55D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14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8FB03-410A-40A2-B780-B0C9F066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03A9B8-D819-4301-B4EE-8BBEECFE7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A3E1F-31A6-4ECA-9BD5-90B905575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13945-50B9-4D3E-B828-F999707E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0AEDB-A6D0-459F-8AA8-69D3C9CD5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D8B32-5852-4B77-A27C-DB32A618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BFA9-744C-4296-82A0-8A309F55D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503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CE51-4C21-42C6-9A0A-F74C0D8F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A2AE47-F47A-43FD-8D7B-A68C74FEC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7B6D4-8DD8-4450-80D0-437E4D75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F9C4A-1626-43C3-8235-7EE29DED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52AB9-B801-485E-A9CD-39E712CA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BFA9-744C-4296-82A0-8A309F55D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18864" y="37550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821330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9FCE2-6451-4029-BCAF-AC6CAAE09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7B002-BB41-4ECD-B1FF-FC3600817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E4667-9F89-47B5-A8DE-C674DDC6E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BEB3B-CB11-4C2D-ACAA-3495A624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5A915-8C14-4A34-98E1-5A68825E0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BFA9-744C-4296-82A0-8A309F55D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5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4400551"/>
            <a:ext cx="766610" cy="59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7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9A3D-571B-403B-988D-65CAD0D97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AED4D-8769-4FB1-97A0-F74A71E6B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EBBDB-6408-4C85-B06E-D0319FD5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CF093-520C-41C9-A4E3-B0877E7E4B05}" type="datetimeFigureOut">
              <a:rPr lang="nl-BE" smtClean="0"/>
              <a:t>6/09/20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40908-C9A2-49BF-B8D5-AF7B9990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1CB88-3CA6-4C08-9DEC-A7050546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F2A5-4F0D-421D-8CF0-89ED535933A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394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 lIns="0" tIns="0" rIns="0" bIns="0"/>
          <a:lstStyle/>
          <a:p>
            <a:fld id="{5BDBD913-6C0B-FE4C-97C0-1A4F6EA860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idx="1"/>
          </p:nvPr>
        </p:nvSpPr>
        <p:spPr>
          <a:xfrm>
            <a:off x="1973819" y="1086446"/>
            <a:ext cx="5196364" cy="186437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300">
                <a:solidFill>
                  <a:schemeClr val="tx2"/>
                </a:solidFill>
              </a:defRPr>
            </a:lvl1pPr>
            <a:lvl2pPr>
              <a:defRPr sz="3300">
                <a:solidFill>
                  <a:schemeClr val="tx2"/>
                </a:solidFill>
              </a:defRPr>
            </a:lvl2pPr>
            <a:lvl3pPr>
              <a:defRPr sz="3300">
                <a:solidFill>
                  <a:schemeClr val="tx2"/>
                </a:solidFill>
              </a:defRPr>
            </a:lvl3pPr>
            <a:lvl4pPr>
              <a:defRPr sz="3300">
                <a:solidFill>
                  <a:schemeClr val="tx2"/>
                </a:solidFill>
              </a:defRPr>
            </a:lvl4pPr>
            <a:lvl5pPr>
              <a:defRPr sz="33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72668" y="3473745"/>
            <a:ext cx="5197276" cy="119172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553830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44" y="336550"/>
            <a:ext cx="471834" cy="425450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27440" y="376355"/>
            <a:ext cx="515719" cy="30826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1800" b="1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n°</a:t>
            </a:r>
            <a:endParaRPr lang="nl-BE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00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882052" y="55552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740281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518864" y="1268958"/>
            <a:ext cx="8229600" cy="33910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Texte : </a:t>
            </a:r>
            <a:r>
              <a:rPr lang="fr-FR" dirty="0" err="1"/>
              <a:t>Verdana</a:t>
            </a:r>
            <a:r>
              <a:rPr lang="fr-FR" dirty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46" y="4348708"/>
            <a:ext cx="766610" cy="59714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518864" y="375506"/>
            <a:ext cx="8229600" cy="54006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= </a:t>
            </a:r>
            <a:r>
              <a:rPr lang="fr-FR" dirty="0" err="1"/>
              <a:t>Verdana</a:t>
            </a:r>
            <a:r>
              <a:rPr lang="fr-FR" dirty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67263"/>
            <a:ext cx="621432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188964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visu main quest.jpg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1723" r="5552" b="54333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89140" y="279450"/>
            <a:ext cx="4073665" cy="3673203"/>
          </a:xfrm>
          <a:prstGeom prst="rect">
            <a:avLst/>
          </a:prstGeom>
        </p:spPr>
      </p:pic>
      <p:pic>
        <p:nvPicPr>
          <p:cNvPr id="12" name="Image 11" descr="qu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40" y="1112943"/>
            <a:ext cx="3840480" cy="1853184"/>
          </a:xfrm>
          <a:prstGeom prst="rect">
            <a:avLst/>
          </a:prstGeom>
        </p:spPr>
      </p:pic>
      <p:sp>
        <p:nvSpPr>
          <p:cNvPr id="13" name="Rectangle à coins arrondis 12"/>
          <p:cNvSpPr/>
          <p:nvPr userDrawn="1"/>
        </p:nvSpPr>
        <p:spPr>
          <a:xfrm>
            <a:off x="395536" y="3939902"/>
            <a:ext cx="2880320" cy="1008112"/>
          </a:xfrm>
          <a:prstGeom prst="roundRect">
            <a:avLst>
              <a:gd name="adj" fmla="val 1196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28384" y="4336577"/>
            <a:ext cx="792088" cy="61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945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10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97A3-1A0A-4B70-B03C-483C9495ADA7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2" name="MSIPCMContentMarking" descr="{&quot;HashCode&quot;:-66734365,&quot;Placement&quot;:&quot;Header&quot;}">
            <a:extLst>
              <a:ext uri="{FF2B5EF4-FFF2-40B4-BE49-F238E27FC236}">
                <a16:creationId xmlns:a16="http://schemas.microsoft.com/office/drawing/2014/main" id="{E966BB24-0CA7-4823-AAF7-61AC1C586F08}"/>
              </a:ext>
            </a:extLst>
          </p:cNvPr>
          <p:cNvSpPr txBox="1"/>
          <p:nvPr userDrawn="1"/>
        </p:nvSpPr>
        <p:spPr>
          <a:xfrm>
            <a:off x="4281437" y="0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BE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  <p:pic>
        <p:nvPicPr>
          <p:cNvPr id="4" name="Revision_img_OK" descr="Imagen que contiene objeto, reloj&#10;&#10;Descripción generada automáticamente" hidden="1">
            <a:extLst>
              <a:ext uri="{FF2B5EF4-FFF2-40B4-BE49-F238E27FC236}">
                <a16:creationId xmlns:a16="http://schemas.microsoft.com/office/drawing/2014/main" id="{87CCF14F-CE32-479E-BE8B-9F4007BE162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127000"/>
            <a:ext cx="1032011" cy="1032011"/>
          </a:xfrm>
          <a:prstGeom prst="rect">
            <a:avLst/>
          </a:prstGeom>
        </p:spPr>
      </p:pic>
      <p:pic>
        <p:nvPicPr>
          <p:cNvPr id="5" name="Revision_img_REV" descr="Imagen que contiene objeto, reloj&#10;&#10;Descripción generada automáticamente" hidden="1">
            <a:extLst>
              <a:ext uri="{FF2B5EF4-FFF2-40B4-BE49-F238E27FC236}">
                <a16:creationId xmlns:a16="http://schemas.microsoft.com/office/drawing/2014/main" id="{49EB81B6-8448-41C8-B0A3-37706269AB7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127000"/>
            <a:ext cx="1032011" cy="1032011"/>
          </a:xfrm>
          <a:prstGeom prst="rect">
            <a:avLst/>
          </a:prstGeom>
        </p:spPr>
      </p:pic>
      <p:pic>
        <p:nvPicPr>
          <p:cNvPr id="7" name="Revision_img_PEND" descr="Imagen que contiene objeto, reloj, naranja, rojo&#10;&#10;Descripción generada automáticamente" hidden="1">
            <a:extLst>
              <a:ext uri="{FF2B5EF4-FFF2-40B4-BE49-F238E27FC236}">
                <a16:creationId xmlns:a16="http://schemas.microsoft.com/office/drawing/2014/main" id="{86C93C53-8B54-4563-9E9C-659EF4D4AB2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127000"/>
            <a:ext cx="1032011" cy="10320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60" r:id="rId2"/>
    <p:sldLayoutId id="2147483774" r:id="rId3"/>
    <p:sldLayoutId id="2147483781" r:id="rId4"/>
    <p:sldLayoutId id="2147483782" r:id="rId5"/>
    <p:sldLayoutId id="2147483789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10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97A3-1A0A-4B70-B03C-483C9495ADA7}" type="slidenum">
              <a:rPr lang="nl-BE" smtClean="0"/>
              <a:pPr>
                <a:defRPr/>
              </a:pPr>
              <a:t>‹#›</a:t>
            </a:fld>
            <a:endParaRPr lang="nl-BE"/>
          </a:p>
        </p:txBody>
      </p:sp>
      <p:sp>
        <p:nvSpPr>
          <p:cNvPr id="2" name="MSIPCMContentMarking" descr="{&quot;HashCode&quot;:-66734365,&quot;Placement&quot;:&quot;Header&quot;}">
            <a:extLst>
              <a:ext uri="{FF2B5EF4-FFF2-40B4-BE49-F238E27FC236}">
                <a16:creationId xmlns:a16="http://schemas.microsoft.com/office/drawing/2014/main" id="{01C627CE-4E59-4396-AABA-99FDBEEF86F0}"/>
              </a:ext>
            </a:extLst>
          </p:cNvPr>
          <p:cNvSpPr txBox="1"/>
          <p:nvPr userDrawn="1"/>
        </p:nvSpPr>
        <p:spPr>
          <a:xfrm>
            <a:off x="4281437" y="0"/>
            <a:ext cx="58112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BE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69828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056AC7-EFB7-43D3-8986-FF9E2EEDD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7E2AF-0FBF-468E-BAAB-02FB3E4F4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382A4-881F-467F-895D-4F311CFDA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43434-920A-427C-8FF8-769A29D0A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EFEBD-A58E-45F0-9357-186B3D7F1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7BFA9-744C-4296-82A0-8A309F55D85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72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1.emf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9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5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3" Type="http://schemas.openxmlformats.org/officeDocument/2006/relationships/image" Target="../media/image32.png"/><Relationship Id="rId7" Type="http://schemas.openxmlformats.org/officeDocument/2006/relationships/chart" Target="../charts/chart3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D8341EA5-549E-40A6-AF76-296A43A7AC58}"/>
              </a:ext>
            </a:extLst>
          </p:cNvPr>
          <p:cNvSpPr>
            <a:spLocks noGrp="1"/>
          </p:cNvSpPr>
          <p:nvPr/>
        </p:nvSpPr>
        <p:spPr bwMode="auto">
          <a:xfrm>
            <a:off x="107504" y="4437407"/>
            <a:ext cx="5708650" cy="62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Conférence de presse</a:t>
            </a:r>
          </a:p>
          <a:p>
            <a:r>
              <a:rPr lang="fr-BE" sz="11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fr-BE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07 septembre </a:t>
            </a:r>
            <a:r>
              <a:rPr lang="fr-BE" sz="11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  <a:endParaRPr lang="fr-BE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8E31C4C-B850-4A08-BC94-23D1F7D675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335945"/>
            <a:ext cx="712404" cy="55725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E8CD719-2799-4840-96E5-860998CDA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95487"/>
            <a:ext cx="9144000" cy="6099611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F25E5EE8-E116-40C8-B96B-58CBBFC16C0D}"/>
              </a:ext>
            </a:extLst>
          </p:cNvPr>
          <p:cNvGrpSpPr/>
          <p:nvPr/>
        </p:nvGrpSpPr>
        <p:grpSpPr>
          <a:xfrm>
            <a:off x="4381556" y="2283718"/>
            <a:ext cx="3329030" cy="2952328"/>
            <a:chOff x="5883530" y="-13156"/>
            <a:chExt cx="3329030" cy="2952328"/>
          </a:xfrm>
        </p:grpSpPr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FB75866D-4730-4C19-AF6A-763A2100B93C}"/>
                </a:ext>
              </a:extLst>
            </p:cNvPr>
            <p:cNvSpPr/>
            <p:nvPr/>
          </p:nvSpPr>
          <p:spPr>
            <a:xfrm>
              <a:off x="6012160" y="-13156"/>
              <a:ext cx="3200400" cy="2952328"/>
            </a:xfrm>
            <a:custGeom>
              <a:avLst/>
              <a:gdLst/>
              <a:ahLst/>
              <a:cxnLst/>
              <a:rect l="l" t="t" r="r" b="b"/>
              <a:pathLst>
                <a:path w="3757929" h="3387090">
                  <a:moveTo>
                    <a:pt x="1688300" y="0"/>
                  </a:moveTo>
                  <a:lnTo>
                    <a:pt x="1642994" y="199"/>
                  </a:lnTo>
                  <a:lnTo>
                    <a:pt x="1597654" y="1625"/>
                  </a:lnTo>
                  <a:lnTo>
                    <a:pt x="1552306" y="4285"/>
                  </a:lnTo>
                  <a:lnTo>
                    <a:pt x="1506976" y="8184"/>
                  </a:lnTo>
                  <a:lnTo>
                    <a:pt x="1461690" y="13327"/>
                  </a:lnTo>
                  <a:lnTo>
                    <a:pt x="1416473" y="19719"/>
                  </a:lnTo>
                  <a:lnTo>
                    <a:pt x="1371352" y="27367"/>
                  </a:lnTo>
                  <a:lnTo>
                    <a:pt x="1326352" y="36275"/>
                  </a:lnTo>
                  <a:lnTo>
                    <a:pt x="1281498" y="46450"/>
                  </a:lnTo>
                  <a:lnTo>
                    <a:pt x="1236817" y="57896"/>
                  </a:lnTo>
                  <a:lnTo>
                    <a:pt x="1192334" y="70620"/>
                  </a:lnTo>
                  <a:lnTo>
                    <a:pt x="1148076" y="84626"/>
                  </a:lnTo>
                  <a:lnTo>
                    <a:pt x="1104067" y="99921"/>
                  </a:lnTo>
                  <a:lnTo>
                    <a:pt x="1060333" y="116509"/>
                  </a:lnTo>
                  <a:lnTo>
                    <a:pt x="1016901" y="134397"/>
                  </a:lnTo>
                  <a:lnTo>
                    <a:pt x="973795" y="153589"/>
                  </a:lnTo>
                  <a:lnTo>
                    <a:pt x="931043" y="174091"/>
                  </a:lnTo>
                  <a:lnTo>
                    <a:pt x="888668" y="195909"/>
                  </a:lnTo>
                  <a:lnTo>
                    <a:pt x="846698" y="219048"/>
                  </a:lnTo>
                  <a:lnTo>
                    <a:pt x="805158" y="243514"/>
                  </a:lnTo>
                  <a:lnTo>
                    <a:pt x="764074" y="269313"/>
                  </a:lnTo>
                  <a:lnTo>
                    <a:pt x="723740" y="296267"/>
                  </a:lnTo>
                  <a:lnTo>
                    <a:pt x="684435" y="324183"/>
                  </a:lnTo>
                  <a:lnTo>
                    <a:pt x="646166" y="353032"/>
                  </a:lnTo>
                  <a:lnTo>
                    <a:pt x="608937" y="382791"/>
                  </a:lnTo>
                  <a:lnTo>
                    <a:pt x="572755" y="413433"/>
                  </a:lnTo>
                  <a:lnTo>
                    <a:pt x="537624" y="444932"/>
                  </a:lnTo>
                  <a:lnTo>
                    <a:pt x="503550" y="477262"/>
                  </a:lnTo>
                  <a:lnTo>
                    <a:pt x="470539" y="510399"/>
                  </a:lnTo>
                  <a:lnTo>
                    <a:pt x="438596" y="544315"/>
                  </a:lnTo>
                  <a:lnTo>
                    <a:pt x="407727" y="578986"/>
                  </a:lnTo>
                  <a:lnTo>
                    <a:pt x="377937" y="614386"/>
                  </a:lnTo>
                  <a:lnTo>
                    <a:pt x="349231" y="650488"/>
                  </a:lnTo>
                  <a:lnTo>
                    <a:pt x="321616" y="687268"/>
                  </a:lnTo>
                  <a:lnTo>
                    <a:pt x="295096" y="724699"/>
                  </a:lnTo>
                  <a:lnTo>
                    <a:pt x="269678" y="762755"/>
                  </a:lnTo>
                  <a:lnTo>
                    <a:pt x="245366" y="801412"/>
                  </a:lnTo>
                  <a:lnTo>
                    <a:pt x="222166" y="840642"/>
                  </a:lnTo>
                  <a:lnTo>
                    <a:pt x="200085" y="880421"/>
                  </a:lnTo>
                  <a:lnTo>
                    <a:pt x="179126" y="920723"/>
                  </a:lnTo>
                  <a:lnTo>
                    <a:pt x="159296" y="961521"/>
                  </a:lnTo>
                  <a:lnTo>
                    <a:pt x="140600" y="1002791"/>
                  </a:lnTo>
                  <a:lnTo>
                    <a:pt x="123043" y="1044506"/>
                  </a:lnTo>
                  <a:lnTo>
                    <a:pt x="106632" y="1086640"/>
                  </a:lnTo>
                  <a:lnTo>
                    <a:pt x="91372" y="1129169"/>
                  </a:lnTo>
                  <a:lnTo>
                    <a:pt x="77267" y="1172066"/>
                  </a:lnTo>
                  <a:lnTo>
                    <a:pt x="64325" y="1215305"/>
                  </a:lnTo>
                  <a:lnTo>
                    <a:pt x="52549" y="1258861"/>
                  </a:lnTo>
                  <a:lnTo>
                    <a:pt x="41946" y="1302707"/>
                  </a:lnTo>
                  <a:lnTo>
                    <a:pt x="32522" y="1346819"/>
                  </a:lnTo>
                  <a:lnTo>
                    <a:pt x="24281" y="1391171"/>
                  </a:lnTo>
                  <a:lnTo>
                    <a:pt x="17229" y="1435735"/>
                  </a:lnTo>
                  <a:lnTo>
                    <a:pt x="11372" y="1480488"/>
                  </a:lnTo>
                  <a:lnTo>
                    <a:pt x="6715" y="1525404"/>
                  </a:lnTo>
                  <a:lnTo>
                    <a:pt x="3263" y="1570455"/>
                  </a:lnTo>
                  <a:lnTo>
                    <a:pt x="1023" y="1615617"/>
                  </a:lnTo>
                  <a:lnTo>
                    <a:pt x="0" y="1660864"/>
                  </a:lnTo>
                  <a:lnTo>
                    <a:pt x="198" y="1706171"/>
                  </a:lnTo>
                  <a:lnTo>
                    <a:pt x="1624" y="1751511"/>
                  </a:lnTo>
                  <a:lnTo>
                    <a:pt x="4284" y="1796858"/>
                  </a:lnTo>
                  <a:lnTo>
                    <a:pt x="8182" y="1842188"/>
                  </a:lnTo>
                  <a:lnTo>
                    <a:pt x="13324" y="1887473"/>
                  </a:lnTo>
                  <a:lnTo>
                    <a:pt x="19716" y="1932690"/>
                  </a:lnTo>
                  <a:lnTo>
                    <a:pt x="27363" y="1977811"/>
                  </a:lnTo>
                  <a:lnTo>
                    <a:pt x="36271" y="2022810"/>
                  </a:lnTo>
                  <a:lnTo>
                    <a:pt x="46445" y="2067664"/>
                  </a:lnTo>
                  <a:lnTo>
                    <a:pt x="57891" y="2112344"/>
                  </a:lnTo>
                  <a:lnTo>
                    <a:pt x="70613" y="2156827"/>
                  </a:lnTo>
                  <a:lnTo>
                    <a:pt x="84619" y="2201085"/>
                  </a:lnTo>
                  <a:lnTo>
                    <a:pt x="99912" y="2245093"/>
                  </a:lnTo>
                  <a:lnTo>
                    <a:pt x="116500" y="2288827"/>
                  </a:lnTo>
                  <a:lnTo>
                    <a:pt x="134386" y="2332258"/>
                  </a:lnTo>
                  <a:lnTo>
                    <a:pt x="153577" y="2375363"/>
                  </a:lnTo>
                  <a:lnTo>
                    <a:pt x="174078" y="2418115"/>
                  </a:lnTo>
                  <a:lnTo>
                    <a:pt x="195895" y="2460489"/>
                  </a:lnTo>
                  <a:lnTo>
                    <a:pt x="219033" y="2502458"/>
                  </a:lnTo>
                  <a:lnTo>
                    <a:pt x="243498" y="2543998"/>
                  </a:lnTo>
                  <a:lnTo>
                    <a:pt x="269295" y="2585081"/>
                  </a:lnTo>
                  <a:lnTo>
                    <a:pt x="297826" y="2627391"/>
                  </a:lnTo>
                  <a:lnTo>
                    <a:pt x="327796" y="2668536"/>
                  </a:lnTo>
                  <a:lnTo>
                    <a:pt x="359149" y="2708518"/>
                  </a:lnTo>
                  <a:lnTo>
                    <a:pt x="391824" y="2747338"/>
                  </a:lnTo>
                  <a:lnTo>
                    <a:pt x="425764" y="2784998"/>
                  </a:lnTo>
                  <a:lnTo>
                    <a:pt x="460910" y="2821498"/>
                  </a:lnTo>
                  <a:lnTo>
                    <a:pt x="497203" y="2856840"/>
                  </a:lnTo>
                  <a:lnTo>
                    <a:pt x="534586" y="2891025"/>
                  </a:lnTo>
                  <a:lnTo>
                    <a:pt x="572999" y="2924055"/>
                  </a:lnTo>
                  <a:lnTo>
                    <a:pt x="612384" y="2955930"/>
                  </a:lnTo>
                  <a:lnTo>
                    <a:pt x="652683" y="2986653"/>
                  </a:lnTo>
                  <a:lnTo>
                    <a:pt x="693837" y="3016223"/>
                  </a:lnTo>
                  <a:lnTo>
                    <a:pt x="735787" y="3044643"/>
                  </a:lnTo>
                  <a:lnTo>
                    <a:pt x="778476" y="3071913"/>
                  </a:lnTo>
                  <a:lnTo>
                    <a:pt x="821845" y="3098035"/>
                  </a:lnTo>
                  <a:lnTo>
                    <a:pt x="865834" y="3123010"/>
                  </a:lnTo>
                  <a:lnTo>
                    <a:pt x="910387" y="3146839"/>
                  </a:lnTo>
                  <a:lnTo>
                    <a:pt x="955443" y="3169524"/>
                  </a:lnTo>
                  <a:lnTo>
                    <a:pt x="1000945" y="3191065"/>
                  </a:lnTo>
                  <a:lnTo>
                    <a:pt x="1046835" y="3211465"/>
                  </a:lnTo>
                  <a:lnTo>
                    <a:pt x="1093053" y="3230724"/>
                  </a:lnTo>
                  <a:lnTo>
                    <a:pt x="1139542" y="3248843"/>
                  </a:lnTo>
                  <a:lnTo>
                    <a:pt x="1186242" y="3265824"/>
                  </a:lnTo>
                  <a:lnTo>
                    <a:pt x="1233095" y="3281668"/>
                  </a:lnTo>
                  <a:lnTo>
                    <a:pt x="1280044" y="3296376"/>
                  </a:lnTo>
                  <a:lnTo>
                    <a:pt x="1327028" y="3309949"/>
                  </a:lnTo>
                  <a:lnTo>
                    <a:pt x="1373991" y="3322389"/>
                  </a:lnTo>
                  <a:lnTo>
                    <a:pt x="1420872" y="3333697"/>
                  </a:lnTo>
                  <a:lnTo>
                    <a:pt x="1467615" y="3343874"/>
                  </a:lnTo>
                  <a:lnTo>
                    <a:pt x="1514160" y="3352921"/>
                  </a:lnTo>
                  <a:lnTo>
                    <a:pt x="1560449" y="3360840"/>
                  </a:lnTo>
                  <a:lnTo>
                    <a:pt x="1606423" y="3367632"/>
                  </a:lnTo>
                  <a:lnTo>
                    <a:pt x="1652024" y="3373298"/>
                  </a:lnTo>
                  <a:lnTo>
                    <a:pt x="1697193" y="3377839"/>
                  </a:lnTo>
                  <a:lnTo>
                    <a:pt x="1741872" y="3381257"/>
                  </a:lnTo>
                  <a:lnTo>
                    <a:pt x="1812976" y="3384895"/>
                  </a:lnTo>
                  <a:lnTo>
                    <a:pt x="1886066" y="3386636"/>
                  </a:lnTo>
                  <a:lnTo>
                    <a:pt x="1923335" y="3386720"/>
                  </a:lnTo>
                  <a:lnTo>
                    <a:pt x="1961074" y="3386237"/>
                  </a:lnTo>
                  <a:lnTo>
                    <a:pt x="1999276" y="3385159"/>
                  </a:lnTo>
                  <a:lnTo>
                    <a:pt x="2037931" y="3383455"/>
                  </a:lnTo>
                  <a:lnTo>
                    <a:pt x="2077031" y="3381094"/>
                  </a:lnTo>
                  <a:lnTo>
                    <a:pt x="2116567" y="3378047"/>
                  </a:lnTo>
                  <a:lnTo>
                    <a:pt x="2156531" y="3374282"/>
                  </a:lnTo>
                  <a:lnTo>
                    <a:pt x="2196915" y="3369769"/>
                  </a:lnTo>
                  <a:lnTo>
                    <a:pt x="2237708" y="3364479"/>
                  </a:lnTo>
                  <a:lnTo>
                    <a:pt x="2278904" y="3358380"/>
                  </a:lnTo>
                  <a:lnTo>
                    <a:pt x="2320493" y="3351442"/>
                  </a:lnTo>
                  <a:lnTo>
                    <a:pt x="2362467" y="3343635"/>
                  </a:lnTo>
                  <a:lnTo>
                    <a:pt x="2404817" y="3334928"/>
                  </a:lnTo>
                  <a:lnTo>
                    <a:pt x="2447534" y="3325291"/>
                  </a:lnTo>
                  <a:lnTo>
                    <a:pt x="2490611" y="3314694"/>
                  </a:lnTo>
                  <a:lnTo>
                    <a:pt x="2534037" y="3303107"/>
                  </a:lnTo>
                  <a:lnTo>
                    <a:pt x="2577805" y="3290498"/>
                  </a:lnTo>
                  <a:lnTo>
                    <a:pt x="2621907" y="3276838"/>
                  </a:lnTo>
                  <a:lnTo>
                    <a:pt x="2666332" y="3262096"/>
                  </a:lnTo>
                  <a:lnTo>
                    <a:pt x="2711074" y="3246242"/>
                  </a:lnTo>
                  <a:lnTo>
                    <a:pt x="2756123" y="3229245"/>
                  </a:lnTo>
                  <a:lnTo>
                    <a:pt x="2801470" y="3211075"/>
                  </a:lnTo>
                  <a:lnTo>
                    <a:pt x="2847108" y="3191702"/>
                  </a:lnTo>
                  <a:lnTo>
                    <a:pt x="2893026" y="3171096"/>
                  </a:lnTo>
                  <a:lnTo>
                    <a:pt x="2939218" y="3149225"/>
                  </a:lnTo>
                  <a:lnTo>
                    <a:pt x="2985674" y="3126059"/>
                  </a:lnTo>
                  <a:lnTo>
                    <a:pt x="3032385" y="3101569"/>
                  </a:lnTo>
                  <a:lnTo>
                    <a:pt x="3079344" y="3075724"/>
                  </a:lnTo>
                  <a:lnTo>
                    <a:pt x="3126540" y="3048493"/>
                  </a:lnTo>
                  <a:lnTo>
                    <a:pt x="3173967" y="3019845"/>
                  </a:lnTo>
                  <a:lnTo>
                    <a:pt x="3221614" y="2989752"/>
                  </a:lnTo>
                  <a:lnTo>
                    <a:pt x="3269474" y="2958182"/>
                  </a:lnTo>
                  <a:lnTo>
                    <a:pt x="3317538" y="2925105"/>
                  </a:lnTo>
                  <a:lnTo>
                    <a:pt x="3365798" y="2890490"/>
                  </a:lnTo>
                  <a:lnTo>
                    <a:pt x="3414244" y="2854307"/>
                  </a:lnTo>
                  <a:lnTo>
                    <a:pt x="3462868" y="2816526"/>
                  </a:lnTo>
                  <a:lnTo>
                    <a:pt x="3511661" y="2777117"/>
                  </a:lnTo>
                  <a:lnTo>
                    <a:pt x="3560616" y="2736048"/>
                  </a:lnTo>
                  <a:lnTo>
                    <a:pt x="3609723" y="2693290"/>
                  </a:lnTo>
                  <a:lnTo>
                    <a:pt x="3658973" y="2648812"/>
                  </a:lnTo>
                  <a:lnTo>
                    <a:pt x="3708359" y="2602584"/>
                  </a:lnTo>
                  <a:lnTo>
                    <a:pt x="3757870" y="2554576"/>
                  </a:lnTo>
                  <a:lnTo>
                    <a:pt x="3453250" y="2533704"/>
                  </a:lnTo>
                  <a:lnTo>
                    <a:pt x="3302869" y="2481327"/>
                  </a:lnTo>
                  <a:lnTo>
                    <a:pt x="3262771" y="2356567"/>
                  </a:lnTo>
                  <a:lnTo>
                    <a:pt x="3288999" y="2118547"/>
                  </a:lnTo>
                  <a:lnTo>
                    <a:pt x="3295159" y="2074077"/>
                  </a:lnTo>
                  <a:lnTo>
                    <a:pt x="3300815" y="2028788"/>
                  </a:lnTo>
                  <a:lnTo>
                    <a:pt x="3305910" y="1982740"/>
                  </a:lnTo>
                  <a:lnTo>
                    <a:pt x="3310386" y="1935995"/>
                  </a:lnTo>
                  <a:lnTo>
                    <a:pt x="3314183" y="1888615"/>
                  </a:lnTo>
                  <a:lnTo>
                    <a:pt x="3317243" y="1840659"/>
                  </a:lnTo>
                  <a:lnTo>
                    <a:pt x="3319509" y="1792190"/>
                  </a:lnTo>
                  <a:lnTo>
                    <a:pt x="3320920" y="1743268"/>
                  </a:lnTo>
                  <a:lnTo>
                    <a:pt x="3321420" y="1693956"/>
                  </a:lnTo>
                  <a:lnTo>
                    <a:pt x="3320949" y="1644313"/>
                  </a:lnTo>
                  <a:lnTo>
                    <a:pt x="3319449" y="1594402"/>
                  </a:lnTo>
                  <a:lnTo>
                    <a:pt x="3316862" y="1544283"/>
                  </a:lnTo>
                  <a:lnTo>
                    <a:pt x="3313128" y="1494018"/>
                  </a:lnTo>
                  <a:lnTo>
                    <a:pt x="3308190" y="1443667"/>
                  </a:lnTo>
                  <a:lnTo>
                    <a:pt x="3301990" y="1393293"/>
                  </a:lnTo>
                  <a:lnTo>
                    <a:pt x="3294468" y="1342956"/>
                  </a:lnTo>
                  <a:lnTo>
                    <a:pt x="3285566" y="1292717"/>
                  </a:lnTo>
                  <a:lnTo>
                    <a:pt x="3275226" y="1242638"/>
                  </a:lnTo>
                  <a:lnTo>
                    <a:pt x="3263389" y="1192780"/>
                  </a:lnTo>
                  <a:lnTo>
                    <a:pt x="3249996" y="1143203"/>
                  </a:lnTo>
                  <a:lnTo>
                    <a:pt x="3234991" y="1093971"/>
                  </a:lnTo>
                  <a:lnTo>
                    <a:pt x="3218313" y="1045142"/>
                  </a:lnTo>
                  <a:lnTo>
                    <a:pt x="3199904" y="996779"/>
                  </a:lnTo>
                  <a:lnTo>
                    <a:pt x="3179706" y="948943"/>
                  </a:lnTo>
                  <a:lnTo>
                    <a:pt x="3157661" y="901695"/>
                  </a:lnTo>
                  <a:lnTo>
                    <a:pt x="3133710" y="855097"/>
                  </a:lnTo>
                  <a:lnTo>
                    <a:pt x="3107794" y="809208"/>
                  </a:lnTo>
                  <a:lnTo>
                    <a:pt x="3079856" y="764092"/>
                  </a:lnTo>
                  <a:lnTo>
                    <a:pt x="3052901" y="723756"/>
                  </a:lnTo>
                  <a:lnTo>
                    <a:pt x="3024986" y="684450"/>
                  </a:lnTo>
                  <a:lnTo>
                    <a:pt x="2996136" y="646180"/>
                  </a:lnTo>
                  <a:lnTo>
                    <a:pt x="2966377" y="608950"/>
                  </a:lnTo>
                  <a:lnTo>
                    <a:pt x="2935735" y="572766"/>
                  </a:lnTo>
                  <a:lnTo>
                    <a:pt x="2904236" y="537634"/>
                  </a:lnTo>
                  <a:lnTo>
                    <a:pt x="2871906" y="503560"/>
                  </a:lnTo>
                  <a:lnTo>
                    <a:pt x="2838769" y="470547"/>
                  </a:lnTo>
                  <a:lnTo>
                    <a:pt x="2804853" y="438604"/>
                  </a:lnTo>
                  <a:lnTo>
                    <a:pt x="2770182" y="407733"/>
                  </a:lnTo>
                  <a:lnTo>
                    <a:pt x="2734782" y="377943"/>
                  </a:lnTo>
                  <a:lnTo>
                    <a:pt x="2698680" y="349236"/>
                  </a:lnTo>
                  <a:lnTo>
                    <a:pt x="2661900" y="321620"/>
                  </a:lnTo>
                  <a:lnTo>
                    <a:pt x="2624469" y="295100"/>
                  </a:lnTo>
                  <a:lnTo>
                    <a:pt x="2586412" y="269681"/>
                  </a:lnTo>
                  <a:lnTo>
                    <a:pt x="2547756" y="245368"/>
                  </a:lnTo>
                  <a:lnTo>
                    <a:pt x="2508525" y="222168"/>
                  </a:lnTo>
                  <a:lnTo>
                    <a:pt x="2468746" y="200086"/>
                  </a:lnTo>
                  <a:lnTo>
                    <a:pt x="2428445" y="179127"/>
                  </a:lnTo>
                  <a:lnTo>
                    <a:pt x="2387646" y="159296"/>
                  </a:lnTo>
                  <a:lnTo>
                    <a:pt x="2346377" y="140600"/>
                  </a:lnTo>
                  <a:lnTo>
                    <a:pt x="2304662" y="123043"/>
                  </a:lnTo>
                  <a:lnTo>
                    <a:pt x="2262527" y="106632"/>
                  </a:lnTo>
                  <a:lnTo>
                    <a:pt x="2219998" y="91371"/>
                  </a:lnTo>
                  <a:lnTo>
                    <a:pt x="2177101" y="77266"/>
                  </a:lnTo>
                  <a:lnTo>
                    <a:pt x="2133862" y="64324"/>
                  </a:lnTo>
                  <a:lnTo>
                    <a:pt x="2090306" y="52548"/>
                  </a:lnTo>
                  <a:lnTo>
                    <a:pt x="2046459" y="41945"/>
                  </a:lnTo>
                  <a:lnTo>
                    <a:pt x="2002347" y="32520"/>
                  </a:lnTo>
                  <a:lnTo>
                    <a:pt x="1957996" y="24279"/>
                  </a:lnTo>
                  <a:lnTo>
                    <a:pt x="1913431" y="17228"/>
                  </a:lnTo>
                  <a:lnTo>
                    <a:pt x="1868677" y="11371"/>
                  </a:lnTo>
                  <a:lnTo>
                    <a:pt x="1823762" y="6714"/>
                  </a:lnTo>
                  <a:lnTo>
                    <a:pt x="1778710" y="3263"/>
                  </a:lnTo>
                  <a:lnTo>
                    <a:pt x="1733548" y="1023"/>
                  </a:lnTo>
                  <a:lnTo>
                    <a:pt x="1688300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563DDB5-B875-4684-9BCD-F6A41CE2B8D3}"/>
                </a:ext>
              </a:extLst>
            </p:cNvPr>
            <p:cNvSpPr txBox="1"/>
            <p:nvPr/>
          </p:nvSpPr>
          <p:spPr>
            <a:xfrm>
              <a:off x="5883530" y="531928"/>
              <a:ext cx="3200400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ITC Lubalin Graph Std" panose="020B0604020202020204" charset="0"/>
                </a:rPr>
                <a:t>Observatoire</a:t>
              </a:r>
            </a:p>
            <a:p>
              <a:pPr algn="ctr">
                <a:spcAft>
                  <a:spcPts val="600"/>
                </a:spcAft>
              </a:pPr>
              <a:r>
                <a:rPr lang="fr-FR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ITC Lubalin Graph Std" panose="020B0604020202020204" charset="0"/>
                </a:rPr>
                <a:t>Les Belges </a:t>
              </a:r>
              <a:br>
                <a:rPr lang="fr-FR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ITC Lubalin Graph Std" panose="020B0604020202020204" charset="0"/>
                </a:rPr>
              </a:br>
              <a:r>
                <a:rPr lang="fr-FR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ITC Lubalin Graph Std" panose="020B0604020202020204" charset="0"/>
                </a:rPr>
                <a:t>et leur épargne face au </a:t>
              </a:r>
              <a:br>
                <a:rPr lang="fr-FR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ITC Lubalin Graph Std" panose="020B0604020202020204" charset="0"/>
                </a:rPr>
              </a:br>
              <a:r>
                <a:rPr lang="fr-FR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ITC Lubalin Graph Std" panose="020B0604020202020204" charset="0"/>
                </a:rPr>
                <a:t>Covid-19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286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11560" y="4881963"/>
            <a:ext cx="583264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Les Belges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</a:t>
            </a:r>
            <a:r>
              <a:rPr lang="fr-FR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mettent de l’argent de côté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(n=694)</a:t>
            </a:r>
            <a:endParaRPr kumimoji="0" lang="fr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539553" y="762839"/>
            <a:ext cx="8136903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Près de la moitié des épargnants mettent plus de 200€ de côté par mois. Augmentation des montants épargnés par rapport à 2019.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E7F2D6B-ECCE-4534-B57F-54BD1AA15220}"/>
              </a:ext>
            </a:extLst>
          </p:cNvPr>
          <p:cNvSpPr txBox="1"/>
          <p:nvPr/>
        </p:nvSpPr>
        <p:spPr>
          <a:xfrm>
            <a:off x="4283968" y="0"/>
            <a:ext cx="565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229600" cy="540060"/>
          </a:xfrm>
        </p:spPr>
        <p:txBody>
          <a:bodyPr/>
          <a:lstStyle/>
          <a:p>
            <a:r>
              <a:rPr lang="fr-BE" dirty="0"/>
              <a:t>Quel montant mettez-vous de côté mensuellement ?</a:t>
            </a:r>
            <a:endParaRPr lang="en-BE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9B9AE4F-9CBC-477B-8654-51730DD1A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677625"/>
              </p:ext>
            </p:extLst>
          </p:nvPr>
        </p:nvGraphicFramePr>
        <p:xfrm>
          <a:off x="611560" y="1516028"/>
          <a:ext cx="5049907" cy="311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Arrow: Right 12">
            <a:extLst>
              <a:ext uri="{FF2B5EF4-FFF2-40B4-BE49-F238E27FC236}">
                <a16:creationId xmlns:a16="http://schemas.microsoft.com/office/drawing/2014/main" id="{8F9FBEF3-EAA1-4439-A291-543CA7A57DD4}"/>
              </a:ext>
            </a:extLst>
          </p:cNvPr>
          <p:cNvSpPr/>
          <p:nvPr/>
        </p:nvSpPr>
        <p:spPr>
          <a:xfrm rot="18336578">
            <a:off x="852603" y="4033445"/>
            <a:ext cx="180000" cy="180000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B4AF0D6-A464-46E9-B061-7A0AB22A600C}"/>
              </a:ext>
            </a:extLst>
          </p:cNvPr>
          <p:cNvSpPr/>
          <p:nvPr/>
        </p:nvSpPr>
        <p:spPr>
          <a:xfrm rot="2929085">
            <a:off x="827086" y="2007050"/>
            <a:ext cx="180000" cy="180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C8CE111-19F4-4293-AF1A-F5124B56850D}"/>
              </a:ext>
            </a:extLst>
          </p:cNvPr>
          <p:cNvSpPr/>
          <p:nvPr/>
        </p:nvSpPr>
        <p:spPr>
          <a:xfrm rot="2929085">
            <a:off x="537825" y="2694833"/>
            <a:ext cx="180000" cy="180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à coins arrondis 8">
            <a:extLst>
              <a:ext uri="{FF2B5EF4-FFF2-40B4-BE49-F238E27FC236}">
                <a16:creationId xmlns:a16="http://schemas.microsoft.com/office/drawing/2014/main" id="{F66114F5-FA3C-4FB3-BFCC-023F67B3F256}"/>
              </a:ext>
            </a:extLst>
          </p:cNvPr>
          <p:cNvSpPr/>
          <p:nvPr/>
        </p:nvSpPr>
        <p:spPr>
          <a:xfrm>
            <a:off x="3635896" y="1775684"/>
            <a:ext cx="3017571" cy="38873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19%</a:t>
            </a:r>
            <a:r>
              <a:rPr kumimoji="0" lang="fr-FR" sz="800" b="0" i="0" u="none" strike="noStrike" kern="1200" cap="none" spc="0" normalizeH="0" baseline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parmi les 18-24 ans;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16%</a:t>
            </a:r>
            <a:r>
              <a:rPr kumimoji="0" lang="fr-FR" sz="800" b="0" i="0" u="none" strike="noStrike" kern="1200" cap="none" spc="0" normalizeH="0" baseline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parmi ceux au chômage temporaire  </a:t>
            </a:r>
          </a:p>
        </p:txBody>
      </p:sp>
      <p:sp>
        <p:nvSpPr>
          <p:cNvPr id="17" name="Rectangle à coins arrondis 8">
            <a:extLst>
              <a:ext uri="{FF2B5EF4-FFF2-40B4-BE49-F238E27FC236}">
                <a16:creationId xmlns:a16="http://schemas.microsoft.com/office/drawing/2014/main" id="{4E86E388-89D6-4C7A-AC1E-2549DA087B8F}"/>
              </a:ext>
            </a:extLst>
          </p:cNvPr>
          <p:cNvSpPr/>
          <p:nvPr/>
        </p:nvSpPr>
        <p:spPr>
          <a:xfrm>
            <a:off x="4214446" y="2571750"/>
            <a:ext cx="1631782" cy="213084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%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parmi les 18-24 ans</a:t>
            </a:r>
          </a:p>
        </p:txBody>
      </p:sp>
      <p:sp>
        <p:nvSpPr>
          <p:cNvPr id="20" name="Rectangle à coins arrondis 8">
            <a:extLst>
              <a:ext uri="{FF2B5EF4-FFF2-40B4-BE49-F238E27FC236}">
                <a16:creationId xmlns:a16="http://schemas.microsoft.com/office/drawing/2014/main" id="{9B86CDC8-D159-4404-8355-92618FEB5CBE}"/>
              </a:ext>
            </a:extLst>
          </p:cNvPr>
          <p:cNvSpPr/>
          <p:nvPr/>
        </p:nvSpPr>
        <p:spPr>
          <a:xfrm>
            <a:off x="4572000" y="3201803"/>
            <a:ext cx="1631782" cy="21308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39</a:t>
            </a: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%</a:t>
            </a: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parmi les </a:t>
            </a:r>
            <a:r>
              <a:rPr lang="fr-FR" sz="80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55</a:t>
            </a: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-64 ans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1" name="Rectangle à coins arrondis 8">
            <a:extLst>
              <a:ext uri="{FF2B5EF4-FFF2-40B4-BE49-F238E27FC236}">
                <a16:creationId xmlns:a16="http://schemas.microsoft.com/office/drawing/2014/main" id="{D21F6BD2-1711-4156-BC34-F481E0827315}"/>
              </a:ext>
            </a:extLst>
          </p:cNvPr>
          <p:cNvSpPr/>
          <p:nvPr/>
        </p:nvSpPr>
        <p:spPr>
          <a:xfrm>
            <a:off x="5914944" y="3863030"/>
            <a:ext cx="1753400" cy="25114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fr-FR" sz="8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53%</a:t>
            </a:r>
            <a:r>
              <a:rPr lang="fr-FR" sz="800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parmi les 25-34 ans</a:t>
            </a:r>
          </a:p>
        </p:txBody>
      </p:sp>
      <p:sp>
        <p:nvSpPr>
          <p:cNvPr id="19" name="Arrow: Right 25">
            <a:extLst>
              <a:ext uri="{FF2B5EF4-FFF2-40B4-BE49-F238E27FC236}">
                <a16:creationId xmlns:a16="http://schemas.microsoft.com/office/drawing/2014/main" id="{7176ABFB-C445-427B-9143-4F4947CB268E}"/>
              </a:ext>
            </a:extLst>
          </p:cNvPr>
          <p:cNvSpPr/>
          <p:nvPr/>
        </p:nvSpPr>
        <p:spPr>
          <a:xfrm rot="18336578">
            <a:off x="3643267" y="4688156"/>
            <a:ext cx="180000" cy="180000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7131DF-3175-48D7-AF64-B09CBD4770A4}"/>
              </a:ext>
            </a:extLst>
          </p:cNvPr>
          <p:cNvSpPr txBox="1">
            <a:spLocks/>
          </p:cNvSpPr>
          <p:nvPr/>
        </p:nvSpPr>
        <p:spPr>
          <a:xfrm>
            <a:off x="4009192" y="4750701"/>
            <a:ext cx="828198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Augmentation significative par rapport à 2019</a:t>
            </a: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BE" sz="900" dirty="0">
              <a:solidFill>
                <a:srgbClr val="0A3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Diminution significative par rapport à 2019</a:t>
            </a: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Arrow: Right 26">
            <a:extLst>
              <a:ext uri="{FF2B5EF4-FFF2-40B4-BE49-F238E27FC236}">
                <a16:creationId xmlns:a16="http://schemas.microsoft.com/office/drawing/2014/main" id="{EA6A73DF-BB97-4054-8059-70AA02C28FE1}"/>
              </a:ext>
            </a:extLst>
          </p:cNvPr>
          <p:cNvSpPr/>
          <p:nvPr/>
        </p:nvSpPr>
        <p:spPr>
          <a:xfrm rot="2929085">
            <a:off x="3648179" y="4893744"/>
            <a:ext cx="180000" cy="180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118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11560" y="4881963"/>
            <a:ext cx="583264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Les Belges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mettent de l’argent de côté (n=694)</a:t>
            </a:r>
            <a:endParaRPr kumimoji="0" lang="fr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490228" y="915566"/>
            <a:ext cx="8136903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Plus de 8 épargnants sur 10 privilégient le compte d’épargne.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E7F2D6B-ECCE-4534-B57F-54BD1AA15220}"/>
              </a:ext>
            </a:extLst>
          </p:cNvPr>
          <p:cNvSpPr txBox="1"/>
          <p:nvPr/>
        </p:nvSpPr>
        <p:spPr>
          <a:xfrm>
            <a:off x="4283968" y="0"/>
            <a:ext cx="565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460000" cy="540060"/>
          </a:xfrm>
        </p:spPr>
        <p:txBody>
          <a:bodyPr/>
          <a:lstStyle/>
          <a:p>
            <a:r>
              <a:rPr lang="fr-FR" dirty="0"/>
              <a:t>Où placez-vous l’argent que vous mettez de côté ? </a:t>
            </a:r>
            <a:endParaRPr lang="en-BE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92316BA-CA3E-4799-BF2F-A05352DC55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801190"/>
              </p:ext>
            </p:extLst>
          </p:nvPr>
        </p:nvGraphicFramePr>
        <p:xfrm>
          <a:off x="1081578" y="1415841"/>
          <a:ext cx="5976664" cy="338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217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11560" y="4881963"/>
            <a:ext cx="583264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Les Belges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mettent de l’argent de côté et placent leur argent dans les produits suivants.</a:t>
            </a:r>
            <a:endParaRPr kumimoji="0" lang="fr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83968" y="0"/>
            <a:ext cx="565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748000" cy="540060"/>
          </a:xfrm>
        </p:spPr>
        <p:txBody>
          <a:bodyPr/>
          <a:lstStyle/>
          <a:p>
            <a:r>
              <a:rPr lang="fr-FR" dirty="0"/>
              <a:t>Suite à la crise du Covid-19, investissez-vous plus, moins dans chacun des produits d’épargne suivants? </a:t>
            </a:r>
            <a:endParaRPr lang="en-BE" sz="140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A3715E4-D90C-4479-A7AC-52B424077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410391"/>
              </p:ext>
            </p:extLst>
          </p:nvPr>
        </p:nvGraphicFramePr>
        <p:xfrm>
          <a:off x="196339" y="1499926"/>
          <a:ext cx="2849216" cy="303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38C9AE2-59B8-4FD1-9002-1A87DFD6F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4993624"/>
              </p:ext>
            </p:extLst>
          </p:nvPr>
        </p:nvGraphicFramePr>
        <p:xfrm>
          <a:off x="2710592" y="1506148"/>
          <a:ext cx="1789400" cy="303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14A65A1-9593-490D-98A0-CC29A8E0E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209539"/>
              </p:ext>
            </p:extLst>
          </p:nvPr>
        </p:nvGraphicFramePr>
        <p:xfrm>
          <a:off x="6129536" y="1753393"/>
          <a:ext cx="1754832" cy="303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AFC7C64-6775-4986-ACDB-6A0E0B016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3145822"/>
              </p:ext>
            </p:extLst>
          </p:nvPr>
        </p:nvGraphicFramePr>
        <p:xfrm>
          <a:off x="4499992" y="1510067"/>
          <a:ext cx="1746905" cy="303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AF38820-D239-445E-BED7-6059BFAB4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468452"/>
              </p:ext>
            </p:extLst>
          </p:nvPr>
        </p:nvGraphicFramePr>
        <p:xfrm>
          <a:off x="7641704" y="1512370"/>
          <a:ext cx="1800200" cy="303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E69325-A1BF-45E5-89D9-712E6015DB1F}"/>
              </a:ext>
            </a:extLst>
          </p:cNvPr>
          <p:cNvSpPr txBox="1"/>
          <p:nvPr/>
        </p:nvSpPr>
        <p:spPr>
          <a:xfrm>
            <a:off x="196339" y="1384240"/>
            <a:ext cx="1042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Je place…</a:t>
            </a:r>
            <a:endParaRPr kumimoji="0" lang="en-BE" sz="1200" b="1" i="1" u="none" strike="noStrike" kern="1200" cap="none" spc="0" normalizeH="0" baseline="0" noProof="0" dirty="0">
              <a:ln>
                <a:noFill/>
              </a:ln>
              <a:solidFill>
                <a:srgbClr val="00366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A9E8E684-3D82-4C18-A50B-AEAA8F782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223599"/>
              </p:ext>
            </p:extLst>
          </p:nvPr>
        </p:nvGraphicFramePr>
        <p:xfrm>
          <a:off x="1043607" y="1635646"/>
          <a:ext cx="7776865" cy="2354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val="397050686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4336728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81490753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39950661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739014156"/>
                    </a:ext>
                  </a:extLst>
                </a:gridCol>
              </a:tblGrid>
              <a:tr h="235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3665"/>
                          </a:solidFill>
                          <a:effectLst/>
                        </a:rPr>
                        <a:t>n=659</a:t>
                      </a:r>
                      <a:endParaRPr lang="en-US" sz="900" b="0" i="0" u="none" strike="noStrike">
                        <a:solidFill>
                          <a:srgbClr val="0036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3665"/>
                          </a:solidFill>
                          <a:effectLst/>
                        </a:rPr>
                        <a:t>n=434</a:t>
                      </a:r>
                      <a:endParaRPr lang="en-US" sz="900" b="0" i="0" u="none" strike="noStrike">
                        <a:solidFill>
                          <a:srgbClr val="0036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3665"/>
                          </a:solidFill>
                          <a:effectLst/>
                        </a:rPr>
                        <a:t>n=260</a:t>
                      </a:r>
                      <a:endParaRPr lang="en-US" sz="900" b="0" i="0" u="none" strike="noStrike">
                        <a:solidFill>
                          <a:srgbClr val="0036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solidFill>
                            <a:srgbClr val="003665"/>
                          </a:solidFill>
                          <a:effectLst/>
                        </a:rPr>
                        <a:t>n=283</a:t>
                      </a:r>
                      <a:endParaRPr lang="en-US" sz="900" b="0" i="0" u="none" strike="noStrike" dirty="0">
                        <a:solidFill>
                          <a:srgbClr val="0036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solidFill>
                            <a:srgbClr val="003665"/>
                          </a:solidFill>
                          <a:effectLst/>
                        </a:rPr>
                        <a:t>n=135</a:t>
                      </a:r>
                      <a:endParaRPr lang="en-US" sz="900" b="0" i="0" u="none" strike="noStrike" dirty="0">
                        <a:solidFill>
                          <a:srgbClr val="0036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68637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01D71B3-F43D-4124-A319-EBBCC6785A8F}"/>
              </a:ext>
            </a:extLst>
          </p:cNvPr>
          <p:cNvSpPr txBox="1"/>
          <p:nvPr/>
        </p:nvSpPr>
        <p:spPr>
          <a:xfrm>
            <a:off x="1331640" y="1203598"/>
            <a:ext cx="1008112" cy="400110"/>
          </a:xfrm>
          <a:prstGeom prst="rect">
            <a:avLst/>
          </a:prstGeom>
          <a:solidFill>
            <a:srgbClr val="083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Compte-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épargne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6E9E8A-80F6-406B-B07C-47F06ED1E883}"/>
              </a:ext>
            </a:extLst>
          </p:cNvPr>
          <p:cNvSpPr txBox="1"/>
          <p:nvPr/>
        </p:nvSpPr>
        <p:spPr>
          <a:xfrm>
            <a:off x="7668344" y="1203598"/>
            <a:ext cx="1008112" cy="400110"/>
          </a:xfrm>
          <a:prstGeom prst="rect">
            <a:avLst/>
          </a:prstGeom>
          <a:solidFill>
            <a:srgbClr val="083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Placements alternatifs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2A92B5-95D6-4326-B01E-20554C2003D2}"/>
              </a:ext>
            </a:extLst>
          </p:cNvPr>
          <p:cNvSpPr txBox="1"/>
          <p:nvPr/>
        </p:nvSpPr>
        <p:spPr>
          <a:xfrm>
            <a:off x="6228184" y="1203598"/>
            <a:ext cx="1008112" cy="400110"/>
          </a:xfrm>
          <a:prstGeom prst="rect">
            <a:avLst/>
          </a:prstGeom>
          <a:solidFill>
            <a:srgbClr val="083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Investisse-ments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603E7C-0E13-4BB1-B226-8DF1EC66D2A7}"/>
              </a:ext>
            </a:extLst>
          </p:cNvPr>
          <p:cNvSpPr txBox="1"/>
          <p:nvPr/>
        </p:nvSpPr>
        <p:spPr>
          <a:xfrm>
            <a:off x="4572000" y="1203598"/>
            <a:ext cx="1008112" cy="400110"/>
          </a:xfrm>
          <a:prstGeom prst="rect">
            <a:avLst/>
          </a:prstGeom>
          <a:solidFill>
            <a:srgbClr val="083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Assurance-vie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64136A-A30E-432A-8417-F9A215B77BAC}"/>
              </a:ext>
            </a:extLst>
          </p:cNvPr>
          <p:cNvSpPr txBox="1"/>
          <p:nvPr/>
        </p:nvSpPr>
        <p:spPr>
          <a:xfrm>
            <a:off x="2877716" y="1203598"/>
            <a:ext cx="1008112" cy="400110"/>
          </a:xfrm>
          <a:prstGeom prst="rect">
            <a:avLst/>
          </a:prstGeom>
          <a:solidFill>
            <a:srgbClr val="083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Epargne-pension </a:t>
            </a:r>
          </a:p>
        </p:txBody>
      </p:sp>
    </p:spTree>
    <p:extLst>
      <p:ext uri="{BB962C8B-B14F-4D97-AF65-F5344CB8AC3E}">
        <p14:creationId xmlns:p14="http://schemas.microsoft.com/office/powerpoint/2010/main" val="2849425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11560" y="4881963"/>
            <a:ext cx="583264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Les Belges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mettent de l’argent de côté (n=694)</a:t>
            </a:r>
            <a:endParaRPr kumimoji="0" lang="fr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490228" y="1062774"/>
            <a:ext cx="8136903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1 épargnant sur 2 n’envisage pas de durée précise pour son épargne.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E7F2D6B-ECCE-4534-B57F-54BD1AA15220}"/>
              </a:ext>
            </a:extLst>
          </p:cNvPr>
          <p:cNvSpPr txBox="1"/>
          <p:nvPr/>
        </p:nvSpPr>
        <p:spPr>
          <a:xfrm>
            <a:off x="4283968" y="0"/>
            <a:ext cx="565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460000" cy="540060"/>
          </a:xfrm>
        </p:spPr>
        <p:txBody>
          <a:bodyPr/>
          <a:lstStyle/>
          <a:p>
            <a:r>
              <a:rPr lang="fr-FR" dirty="0"/>
              <a:t>Pour quelle durée envisagez-vous de bloquer l’argent que vous mettez de côté ? </a:t>
            </a:r>
            <a:endParaRPr lang="en-BE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9B9AE4F-9CBC-477B-8654-51730DD1A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866687"/>
              </p:ext>
            </p:extLst>
          </p:nvPr>
        </p:nvGraphicFramePr>
        <p:xfrm>
          <a:off x="1384857" y="1458678"/>
          <a:ext cx="5798221" cy="3251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768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11560" y="4881963"/>
            <a:ext cx="583264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Les Belges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mettent de l’argent de côté (n=694)</a:t>
            </a:r>
            <a:endParaRPr kumimoji="0" lang="fr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844555"/>
              </p:ext>
            </p:extLst>
          </p:nvPr>
        </p:nvGraphicFramePr>
        <p:xfrm>
          <a:off x="-3050" y="1563638"/>
          <a:ext cx="6087218" cy="312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501006" y="1059582"/>
            <a:ext cx="8136903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1600" dirty="0">
                <a:solidFill>
                  <a:srgbClr val="002060"/>
                </a:solidFill>
              </a:rPr>
              <a:t>Les Belges ont conservé leurs objectifs d’épargne suite à la crise.</a:t>
            </a: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83968" y="0"/>
            <a:ext cx="565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748000" cy="540060"/>
          </a:xfrm>
        </p:spPr>
        <p:txBody>
          <a:bodyPr/>
          <a:lstStyle/>
          <a:p>
            <a:r>
              <a:rPr lang="fr-FR" dirty="0"/>
              <a:t>Quels étaient les objectifs précis de votre épargne </a:t>
            </a:r>
            <a:r>
              <a:rPr lang="fr-FR" u="sng" dirty="0"/>
              <a:t>avant</a:t>
            </a:r>
            <a:r>
              <a:rPr lang="fr-FR" dirty="0"/>
              <a:t> et </a:t>
            </a:r>
            <a:r>
              <a:rPr lang="fr-FR" u="sng" dirty="0"/>
              <a:t>suite</a:t>
            </a:r>
            <a:r>
              <a:rPr lang="fr-FR" dirty="0"/>
              <a:t> à la crise du Covid-19? </a:t>
            </a:r>
            <a:endParaRPr lang="en-BE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692B56B-C577-4303-91B4-FA1225C5E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78075"/>
              </p:ext>
            </p:extLst>
          </p:nvPr>
        </p:nvGraphicFramePr>
        <p:xfrm>
          <a:off x="2301206" y="1563638"/>
          <a:ext cx="6087218" cy="312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96ADDD7-D63E-4CD4-A396-9759D4755549}"/>
              </a:ext>
            </a:extLst>
          </p:cNvPr>
          <p:cNvSpPr txBox="1"/>
          <p:nvPr/>
        </p:nvSpPr>
        <p:spPr>
          <a:xfrm>
            <a:off x="3289249" y="1491654"/>
            <a:ext cx="1332000" cy="216000"/>
          </a:xfrm>
          <a:prstGeom prst="rect">
            <a:avLst/>
          </a:prstGeom>
          <a:solidFill>
            <a:srgbClr val="083060"/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Avant la crise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89776D-76DC-422A-8420-FD0A9507783D}"/>
              </a:ext>
            </a:extLst>
          </p:cNvPr>
          <p:cNvSpPr txBox="1"/>
          <p:nvPr/>
        </p:nvSpPr>
        <p:spPr>
          <a:xfrm>
            <a:off x="5653790" y="1491654"/>
            <a:ext cx="1332000" cy="216000"/>
          </a:xfrm>
          <a:prstGeom prst="rect">
            <a:avLst/>
          </a:prstGeom>
          <a:solidFill>
            <a:srgbClr val="083060"/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charset="0"/>
              </a:rPr>
              <a:t>Suite à la crise</a:t>
            </a:r>
            <a:endParaRPr kumimoji="0" lang="en-BE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2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11560" y="4881963"/>
            <a:ext cx="583264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Les Belges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mettent de l’argent de côté (n=694)</a:t>
            </a:r>
            <a:endParaRPr kumimoji="0" lang="fr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404447"/>
              </p:ext>
            </p:extLst>
          </p:nvPr>
        </p:nvGraphicFramePr>
        <p:xfrm>
          <a:off x="611560" y="1581554"/>
          <a:ext cx="6087218" cy="312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501006" y="843558"/>
            <a:ext cx="8136903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Près de 6 épargnants sur 10 ont envie de profiter de la vie et se faire (davantage) plaisir ou faire plaisir à leur entourage.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83968" y="0"/>
            <a:ext cx="565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748000" cy="540060"/>
          </a:xfrm>
        </p:spPr>
        <p:txBody>
          <a:bodyPr/>
          <a:lstStyle/>
          <a:p>
            <a:r>
              <a:rPr lang="fr-FR" dirty="0"/>
              <a:t>Quel état d’esprit vous correspond le plus aujourd’hui ?</a:t>
            </a:r>
            <a:endParaRPr lang="en-BE" dirty="0"/>
          </a:p>
        </p:txBody>
      </p:sp>
      <p:sp>
        <p:nvSpPr>
          <p:cNvPr id="15" name="Rectangle à coins arrondis 8">
            <a:extLst>
              <a:ext uri="{FF2B5EF4-FFF2-40B4-BE49-F238E27FC236}">
                <a16:creationId xmlns:a16="http://schemas.microsoft.com/office/drawing/2014/main" id="{5369F7D8-69CB-4A34-9E4A-CF43222B5CAA}"/>
              </a:ext>
            </a:extLst>
          </p:cNvPr>
          <p:cNvSpPr/>
          <p:nvPr/>
        </p:nvSpPr>
        <p:spPr>
          <a:xfrm>
            <a:off x="5330626" y="2692698"/>
            <a:ext cx="1728192" cy="20182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57%</a:t>
            </a:r>
            <a:r>
              <a:rPr lang="fr-FR" sz="800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parmi les 18-24 ans</a:t>
            </a:r>
          </a:p>
        </p:txBody>
      </p:sp>
      <p:sp>
        <p:nvSpPr>
          <p:cNvPr id="16" name="Rectangle à coins arrondis 8">
            <a:extLst>
              <a:ext uri="{FF2B5EF4-FFF2-40B4-BE49-F238E27FC236}">
                <a16:creationId xmlns:a16="http://schemas.microsoft.com/office/drawing/2014/main" id="{0E7FC32D-A969-489B-B08E-DCE3877DFA6F}"/>
              </a:ext>
            </a:extLst>
          </p:cNvPr>
          <p:cNvSpPr/>
          <p:nvPr/>
        </p:nvSpPr>
        <p:spPr>
          <a:xfrm>
            <a:off x="4682554" y="3460916"/>
            <a:ext cx="1761654" cy="201827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28%</a:t>
            </a:r>
            <a:r>
              <a:rPr lang="fr-FR" sz="800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parmi les 65 ans et plus</a:t>
            </a:r>
          </a:p>
        </p:txBody>
      </p:sp>
    </p:spTree>
    <p:extLst>
      <p:ext uri="{BB962C8B-B14F-4D97-AF65-F5344CB8AC3E}">
        <p14:creationId xmlns:p14="http://schemas.microsoft.com/office/powerpoint/2010/main" val="349202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708"/>
            <a:ext cx="9144000" cy="5143500"/>
          </a:xfrm>
          <a:prstGeom prst="rect">
            <a:avLst/>
          </a:prstGeom>
          <a:solidFill>
            <a:srgbClr val="14B2E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AFAC980-72A0-4C0C-AA0B-5EEC775B3C8A}"/>
              </a:ext>
            </a:extLst>
          </p:cNvPr>
          <p:cNvSpPr txBox="1"/>
          <p:nvPr/>
        </p:nvSpPr>
        <p:spPr>
          <a:xfrm>
            <a:off x="-36512" y="1923678"/>
            <a:ext cx="914400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Lubalin Graph Std" panose="02060703020205020404" pitchFamily="18" charset="0"/>
                <a:ea typeface="+mn-ea"/>
                <a:cs typeface="Verdana"/>
              </a:rPr>
              <a:t>Le comportement des Belges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Lubalin Graph Std" panose="02060703020205020404" pitchFamily="18" charset="0"/>
                <a:ea typeface="+mn-ea"/>
                <a:cs typeface="Verdana"/>
              </a:rPr>
              <a:t>en matière d’épargne pour demain</a:t>
            </a:r>
          </a:p>
        </p:txBody>
      </p:sp>
    </p:spTree>
    <p:extLst>
      <p:ext uri="{BB962C8B-B14F-4D97-AF65-F5344CB8AC3E}">
        <p14:creationId xmlns:p14="http://schemas.microsoft.com/office/powerpoint/2010/main" val="374017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9EA6E80-1BB6-4C92-AC7A-B82AA1CFC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78916"/>
              </p:ext>
            </p:extLst>
          </p:nvPr>
        </p:nvGraphicFramePr>
        <p:xfrm>
          <a:off x="2627784" y="1412268"/>
          <a:ext cx="3791378" cy="290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67494"/>
            <a:ext cx="8229600" cy="540060"/>
          </a:xfrm>
        </p:spPr>
        <p:txBody>
          <a:bodyPr/>
          <a:lstStyle/>
          <a:p>
            <a:r>
              <a:rPr lang="fr-FR" dirty="0"/>
              <a:t>Préparez-vous votre pension afin de maintenir un niveau de vie souhaité une fois pensionné ? </a:t>
            </a:r>
            <a:endParaRPr lang="en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37A49388-1CBA-4BCB-9E6C-87D13B4A3A29}"/>
              </a:ext>
            </a:extLst>
          </p:cNvPr>
          <p:cNvSpPr txBox="1"/>
          <p:nvPr/>
        </p:nvSpPr>
        <p:spPr>
          <a:xfrm>
            <a:off x="4824108" y="3311109"/>
            <a:ext cx="1998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Oui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srgbClr val="00366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7FC1D21D-D681-43E9-859A-7EE5DE1762B2}"/>
              </a:ext>
            </a:extLst>
          </p:cNvPr>
          <p:cNvSpPr txBox="1"/>
          <p:nvPr/>
        </p:nvSpPr>
        <p:spPr>
          <a:xfrm>
            <a:off x="2339752" y="2187363"/>
            <a:ext cx="140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4B2E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283968" y="0"/>
            <a:ext cx="565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924E4F36-A433-4A47-A373-B10CC960765A}"/>
              </a:ext>
            </a:extLst>
          </p:cNvPr>
          <p:cNvSpPr txBox="1"/>
          <p:nvPr/>
        </p:nvSpPr>
        <p:spPr>
          <a:xfrm>
            <a:off x="517518" y="1053536"/>
            <a:ext cx="8136903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Près de 7 Belges sur 10 préparent leur pension.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01D19F1-C8E6-492D-AD39-A941DA0265A8}"/>
              </a:ext>
            </a:extLst>
          </p:cNvPr>
          <p:cNvSpPr txBox="1">
            <a:spLocks/>
          </p:cNvSpPr>
          <p:nvPr/>
        </p:nvSpPr>
        <p:spPr>
          <a:xfrm>
            <a:off x="621513" y="4879175"/>
            <a:ext cx="828198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 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(pensionnés exclus) (n=862)</a:t>
            </a: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40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2CF4803F-5B38-44AE-A5D0-6D2387FF7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528239"/>
              </p:ext>
            </p:extLst>
          </p:nvPr>
        </p:nvGraphicFramePr>
        <p:xfrm>
          <a:off x="1907704" y="1635646"/>
          <a:ext cx="6264696" cy="346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67494"/>
            <a:ext cx="8352000" cy="540060"/>
          </a:xfrm>
        </p:spPr>
        <p:txBody>
          <a:bodyPr/>
          <a:lstStyle/>
          <a:p>
            <a:r>
              <a:rPr lang="fr-FR" dirty="0"/>
              <a:t>Préparez-vous </a:t>
            </a:r>
            <a:r>
              <a:rPr lang="fr-FR" u="sng" dirty="0"/>
              <a:t>suffisamment</a:t>
            </a:r>
            <a:r>
              <a:rPr lang="fr-FR" dirty="0"/>
              <a:t> votre pension afin de maintenir un niveau de vie souhaité une fois pensionné ? </a:t>
            </a:r>
            <a:endParaRPr lang="en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283968" y="0"/>
            <a:ext cx="565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47669F69-4A69-431E-8370-738FCD19A979}"/>
              </a:ext>
            </a:extLst>
          </p:cNvPr>
          <p:cNvSpPr txBox="1"/>
          <p:nvPr/>
        </p:nvSpPr>
        <p:spPr>
          <a:xfrm>
            <a:off x="467544" y="987574"/>
            <a:ext cx="8132812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Plus d’1 Belge sur 2 ne prépare pas ou pas suffisamment sa pension.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B8347EF-3F43-4D45-8CC6-6AC70DC199D5}"/>
              </a:ext>
            </a:extLst>
          </p:cNvPr>
          <p:cNvSpPr txBox="1"/>
          <p:nvPr/>
        </p:nvSpPr>
        <p:spPr>
          <a:xfrm>
            <a:off x="2008714" y="3762236"/>
            <a:ext cx="245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Je ne prépare pas/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pas suffisamment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4DEACB0-1857-48F6-9B77-1CCF4F8D3C49}"/>
              </a:ext>
            </a:extLst>
          </p:cNvPr>
          <p:cNvSpPr txBox="1"/>
          <p:nvPr/>
        </p:nvSpPr>
        <p:spPr>
          <a:xfrm>
            <a:off x="6109656" y="1979425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Je prépare suffisamment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691DFF9-5648-4D8B-ADD1-67D6E4D75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111" y="2685281"/>
            <a:ext cx="756180" cy="534541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E884544E-F79D-4F93-9C75-C4C6A947D119}"/>
              </a:ext>
            </a:extLst>
          </p:cNvPr>
          <p:cNvSpPr txBox="1"/>
          <p:nvPr/>
        </p:nvSpPr>
        <p:spPr>
          <a:xfrm>
            <a:off x="2322101" y="190802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ne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sais pas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5B59B771-FBFF-4C1F-93AD-BD40000DC9EB}"/>
              </a:ext>
            </a:extLst>
          </p:cNvPr>
          <p:cNvSpPr/>
          <p:nvPr/>
        </p:nvSpPr>
        <p:spPr>
          <a:xfrm>
            <a:off x="4497314" y="3700164"/>
            <a:ext cx="506734" cy="415268"/>
          </a:xfrm>
          <a:prstGeom prst="roundRect">
            <a:avLst/>
          </a:prstGeom>
          <a:noFill/>
          <a:ln w="19050">
            <a:solidFill>
              <a:srgbClr val="24B2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Arrow: Right 25">
            <a:extLst>
              <a:ext uri="{FF2B5EF4-FFF2-40B4-BE49-F238E27FC236}">
                <a16:creationId xmlns:a16="http://schemas.microsoft.com/office/drawing/2014/main" id="{8396B9BF-836A-4A78-959A-8175E94C0FBC}"/>
              </a:ext>
            </a:extLst>
          </p:cNvPr>
          <p:cNvSpPr/>
          <p:nvPr/>
        </p:nvSpPr>
        <p:spPr>
          <a:xfrm rot="18336578">
            <a:off x="5894082" y="2338013"/>
            <a:ext cx="180000" cy="180000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BA6039AC-FDC4-4A14-BF39-456E1BB87079}"/>
              </a:ext>
            </a:extLst>
          </p:cNvPr>
          <p:cNvSpPr txBox="1">
            <a:spLocks/>
          </p:cNvSpPr>
          <p:nvPr/>
        </p:nvSpPr>
        <p:spPr>
          <a:xfrm>
            <a:off x="621513" y="4879175"/>
            <a:ext cx="828198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 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(pensionnés exclus) (n=862)</a:t>
            </a: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Arrow: Right 25">
            <a:extLst>
              <a:ext uri="{FF2B5EF4-FFF2-40B4-BE49-F238E27FC236}">
                <a16:creationId xmlns:a16="http://schemas.microsoft.com/office/drawing/2014/main" id="{8E63F44C-E2B1-40A7-8140-B787BBDD9A34}"/>
              </a:ext>
            </a:extLst>
          </p:cNvPr>
          <p:cNvSpPr/>
          <p:nvPr/>
        </p:nvSpPr>
        <p:spPr>
          <a:xfrm rot="18336578">
            <a:off x="2884163" y="4796589"/>
            <a:ext cx="180000" cy="180000"/>
          </a:xfrm>
          <a:prstGeom prst="right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1D3D9577-AABF-4499-8756-090D130A9519}"/>
              </a:ext>
            </a:extLst>
          </p:cNvPr>
          <p:cNvSpPr txBox="1">
            <a:spLocks/>
          </p:cNvSpPr>
          <p:nvPr/>
        </p:nvSpPr>
        <p:spPr>
          <a:xfrm>
            <a:off x="3121596" y="4894448"/>
            <a:ext cx="828198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Augmentation significative par rapport à 2019</a:t>
            </a: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D84777A-1EA2-488F-8005-634986165033}"/>
              </a:ext>
            </a:extLst>
          </p:cNvPr>
          <p:cNvGrpSpPr/>
          <p:nvPr/>
        </p:nvGrpSpPr>
        <p:grpSpPr>
          <a:xfrm>
            <a:off x="-481597" y="1491630"/>
            <a:ext cx="3455760" cy="2325053"/>
            <a:chOff x="-481597" y="1267913"/>
            <a:chExt cx="3455760" cy="2325053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57714239-1839-4732-B7D5-D87F1A1A75E9}"/>
                </a:ext>
              </a:extLst>
            </p:cNvPr>
            <p:cNvSpPr/>
            <p:nvPr/>
          </p:nvSpPr>
          <p:spPr>
            <a:xfrm>
              <a:off x="341854" y="1422619"/>
              <a:ext cx="1998573" cy="186405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000C4F59-99EF-46F8-9CD5-EC6062C6B039}"/>
                </a:ext>
              </a:extLst>
            </p:cNvPr>
            <p:cNvSpPr txBox="1"/>
            <p:nvPr/>
          </p:nvSpPr>
          <p:spPr>
            <a:xfrm>
              <a:off x="659514" y="2952551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200" b="1" dirty="0">
                  <a:solidFill>
                    <a:schemeClr val="tx2"/>
                  </a:solidFill>
                </a:rPr>
                <a:t>2019</a:t>
              </a:r>
            </a:p>
          </p:txBody>
        </p:sp>
        <p:graphicFrame>
          <p:nvGraphicFramePr>
            <p:cNvPr id="22" name="Chart 18">
              <a:extLst>
                <a:ext uri="{FF2B5EF4-FFF2-40B4-BE49-F238E27FC236}">
                  <a16:creationId xmlns:a16="http://schemas.microsoft.com/office/drawing/2014/main" id="{6E09AB98-78E9-4196-B4B7-779EF870B6E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64862988"/>
                </p:ext>
              </p:extLst>
            </p:nvPr>
          </p:nvGraphicFramePr>
          <p:xfrm>
            <a:off x="-481597" y="1267913"/>
            <a:ext cx="3455760" cy="23250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9D8D08B-751B-42F4-ACB2-45089A8CBB45}"/>
                </a:ext>
              </a:extLst>
            </p:cNvPr>
            <p:cNvSpPr txBox="1"/>
            <p:nvPr/>
          </p:nvSpPr>
          <p:spPr>
            <a:xfrm>
              <a:off x="1272279" y="2778189"/>
              <a:ext cx="13373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Je ne prépare pas/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pas suffisamment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4DFDB015-0D2A-4ECA-9855-ACAAA6FE14D5}"/>
                </a:ext>
              </a:extLst>
            </p:cNvPr>
            <p:cNvSpPr txBox="1"/>
            <p:nvPr/>
          </p:nvSpPr>
          <p:spPr>
            <a:xfrm>
              <a:off x="1638465" y="1425733"/>
              <a:ext cx="12101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AEE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Je prépare suffisamment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138FC474-602E-440B-941B-EA1A1E6FBC11}"/>
                </a:ext>
              </a:extLst>
            </p:cNvPr>
            <p:cNvSpPr txBox="1"/>
            <p:nvPr/>
          </p:nvSpPr>
          <p:spPr>
            <a:xfrm>
              <a:off x="218628" y="1382680"/>
              <a:ext cx="6809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b="1" dirty="0">
                  <a:solidFill>
                    <a:prstClr val="white">
                      <a:lumMod val="50000"/>
                    </a:prst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Je ne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 sais pas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CB6A769D-9624-488C-8DC2-82C624A5D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510" y="2061912"/>
              <a:ext cx="420635" cy="2973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518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9EA6E80-1BB6-4C92-AC7A-B82AA1CFC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069223"/>
              </p:ext>
            </p:extLst>
          </p:nvPr>
        </p:nvGraphicFramePr>
        <p:xfrm>
          <a:off x="2523288" y="1828915"/>
          <a:ext cx="3791378" cy="290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67494"/>
            <a:ext cx="8352000" cy="540060"/>
          </a:xfrm>
        </p:spPr>
        <p:txBody>
          <a:bodyPr/>
          <a:lstStyle/>
          <a:p>
            <a:r>
              <a:rPr lang="fr-BE" dirty="0"/>
              <a:t>La crise du Covid-19 a-t-elle eu une influence sur la manière dont vous préparez votre pension ?</a:t>
            </a:r>
            <a:endParaRPr lang="en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21513" y="4879175"/>
            <a:ext cx="828198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1200" cap="none" spc="0" normalizeH="0" baseline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 Les Belges (pensionnés exclus) qui préparent leur pension (n=</a:t>
            </a:r>
            <a:r>
              <a:rPr lang="fr-FR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575</a:t>
            </a:r>
            <a:r>
              <a:rPr kumimoji="0" lang="fr-FR" sz="900" b="0" i="0" u="none" strike="noStrike" kern="1200" cap="none" spc="0" normalizeH="0" baseline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00" b="0" i="0" u="none" strike="noStrike" kern="1200" cap="none" spc="0" normalizeH="0" baseline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37A49388-1CBA-4BCB-9E6C-87D13B4A3A29}"/>
              </a:ext>
            </a:extLst>
          </p:cNvPr>
          <p:cNvSpPr txBox="1"/>
          <p:nvPr/>
        </p:nvSpPr>
        <p:spPr>
          <a:xfrm>
            <a:off x="2315421" y="1794691"/>
            <a:ext cx="2290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r-FR" sz="1200" b="1" dirty="0">
                <a:solidFill>
                  <a:srgbClr val="0036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Oui, mon comportement a évolué</a:t>
            </a:r>
            <a:endParaRPr kumimoji="0" lang="fr-BE" sz="1200" b="1" i="0" u="none" strike="noStrike" kern="1200" cap="none" spc="0" normalizeH="0" baseline="0" noProof="0" dirty="0">
              <a:ln>
                <a:noFill/>
              </a:ln>
              <a:solidFill>
                <a:srgbClr val="00366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7FC1D21D-D681-43E9-859A-7EE5DE1762B2}"/>
              </a:ext>
            </a:extLst>
          </p:cNvPr>
          <p:cNvSpPr txBox="1"/>
          <p:nvPr/>
        </p:nvSpPr>
        <p:spPr>
          <a:xfrm>
            <a:off x="1349716" y="3049227"/>
            <a:ext cx="1894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r-FR" sz="1200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n'y ai pas réfléchi/</a:t>
            </a:r>
          </a:p>
          <a:p>
            <a:pPr lvl="0" algn="ctr">
              <a:defRPr/>
            </a:pPr>
            <a:r>
              <a:rPr lang="fr-FR" sz="1200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ne sais pas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16554372-BBDE-48E9-9873-FE332102EB7A}"/>
              </a:ext>
            </a:extLst>
          </p:cNvPr>
          <p:cNvSpPr txBox="1"/>
          <p:nvPr/>
        </p:nvSpPr>
        <p:spPr>
          <a:xfrm>
            <a:off x="537054" y="982017"/>
            <a:ext cx="8136903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1600" dirty="0">
                <a:solidFill>
                  <a:srgbClr val="002060"/>
                </a:solidFill>
              </a:rPr>
              <a:t>Pour 7 Belges sur 10, la crise du Covid n’a pas eu d’impact sur la préparation de leur pension. 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283968" y="0"/>
            <a:ext cx="565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668E7784-4949-437A-A156-6204719AF4A2}"/>
              </a:ext>
            </a:extLst>
          </p:cNvPr>
          <p:cNvSpPr txBox="1"/>
          <p:nvPr/>
        </p:nvSpPr>
        <p:spPr>
          <a:xfrm>
            <a:off x="5515404" y="3353292"/>
            <a:ext cx="199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r-FR" sz="12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Non, je continue à préparer ma pension comme avant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6" name="Oval Callout 7">
            <a:extLst>
              <a:ext uri="{FF2B5EF4-FFF2-40B4-BE49-F238E27FC236}">
                <a16:creationId xmlns:a16="http://schemas.microsoft.com/office/drawing/2014/main" id="{A440121B-7A61-4106-9EF4-75BFDB4F63CE}"/>
              </a:ext>
            </a:extLst>
          </p:cNvPr>
          <p:cNvSpPr/>
          <p:nvPr/>
        </p:nvSpPr>
        <p:spPr>
          <a:xfrm>
            <a:off x="1268979" y="2194114"/>
            <a:ext cx="1998606" cy="518215"/>
          </a:xfrm>
          <a:prstGeom prst="wedgeEllipseCallout">
            <a:avLst>
              <a:gd name="adj1" fmla="val 59478"/>
              <a:gd name="adj2" fmla="val -924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defRPr/>
            </a:pPr>
            <a:r>
              <a:rPr lang="fr-FR" sz="800" b="1" dirty="0">
                <a:solidFill>
                  <a:srgbClr val="0036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19% </a:t>
            </a:r>
            <a:r>
              <a:rPr lang="fr-FR" sz="800" dirty="0">
                <a:solidFill>
                  <a:srgbClr val="0036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parmi les 18-34 ans </a:t>
            </a:r>
          </a:p>
          <a:p>
            <a:pPr>
              <a:defRPr/>
            </a:pPr>
            <a:r>
              <a:rPr lang="fr-FR" sz="800" b="1" dirty="0">
                <a:solidFill>
                  <a:srgbClr val="0036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28% </a:t>
            </a:r>
            <a:r>
              <a:rPr lang="fr-FR" sz="800" dirty="0">
                <a:solidFill>
                  <a:srgbClr val="0036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parmi ceux au chômage temporaire</a:t>
            </a:r>
          </a:p>
        </p:txBody>
      </p:sp>
      <p:sp>
        <p:nvSpPr>
          <p:cNvPr id="17" name="Oval Callout 7">
            <a:extLst>
              <a:ext uri="{FF2B5EF4-FFF2-40B4-BE49-F238E27FC236}">
                <a16:creationId xmlns:a16="http://schemas.microsoft.com/office/drawing/2014/main" id="{69D5122F-5E5A-45DE-B332-871C269C943D}"/>
              </a:ext>
            </a:extLst>
          </p:cNvPr>
          <p:cNvSpPr/>
          <p:nvPr/>
        </p:nvSpPr>
        <p:spPr>
          <a:xfrm>
            <a:off x="5678789" y="2571750"/>
            <a:ext cx="2290084" cy="386063"/>
          </a:xfrm>
          <a:prstGeom prst="wedgeEllipseCallout">
            <a:avLst>
              <a:gd name="adj1" fmla="val -53501"/>
              <a:gd name="adj2" fmla="val 7853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defRPr/>
            </a:pPr>
            <a:r>
              <a:rPr lang="fr-FR" sz="8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75% </a:t>
            </a:r>
            <a:r>
              <a:rPr lang="fr-FR" sz="800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parmi les 35-54 ans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3640CFD-D2DE-49A0-9616-3B037CEEA063}"/>
              </a:ext>
            </a:extLst>
          </p:cNvPr>
          <p:cNvSpPr/>
          <p:nvPr/>
        </p:nvSpPr>
        <p:spPr>
          <a:xfrm>
            <a:off x="4854194" y="3363838"/>
            <a:ext cx="581901" cy="415268"/>
          </a:xfrm>
          <a:prstGeom prst="roundRect">
            <a:avLst/>
          </a:prstGeom>
          <a:noFill/>
          <a:ln w="19050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3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D913-6C0B-FE4C-97C0-1A4F6EA860F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5906" y="521796"/>
            <a:ext cx="7604534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Autofit/>
          </a:bodyPr>
          <a:lstStyle/>
          <a:p>
            <a:pPr defTabSz="309563" hangingPunct="0">
              <a:lnSpc>
                <a:spcPct val="110000"/>
              </a:lnSpc>
              <a:buSzPct val="75000"/>
            </a:pPr>
            <a:r>
              <a:rPr lang="fr-FR" sz="2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ITC Lubalin Graph Std" panose="020B0604020202020204" charset="0"/>
              </a:rPr>
              <a:t>Ordre du jour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8174" y="2075447"/>
            <a:ext cx="342900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rmAutofit/>
          </a:bodyPr>
          <a:lstStyle/>
          <a:p>
            <a:pPr marL="257175" indent="-257175" defTabSz="309563" hangingPunct="0">
              <a:lnSpc>
                <a:spcPct val="110000"/>
              </a:lnSpc>
              <a:buSzPct val="75000"/>
              <a:buFont typeface="Arial"/>
              <a:buChar char="•"/>
            </a:pPr>
            <a:endParaRPr lang="en-US" sz="1950" dirty="0" err="1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568568" y="1347614"/>
            <a:ext cx="8006864" cy="30963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BE" sz="1600" dirty="0"/>
              <a:t>Introduction par Xavier Falla, Directeur Général de la Banque Privée chez CBC</a:t>
            </a:r>
          </a:p>
          <a:p>
            <a:pPr>
              <a:lnSpc>
                <a:spcPct val="150000"/>
              </a:lnSpc>
            </a:pPr>
            <a:r>
              <a:rPr lang="fr-BE" sz="1600" dirty="0"/>
              <a:t>Présentation des résultats de l’Observatoire « Les Belges et leur épargne face à la crise du Covid-19 » par Xavier Falla et Patrick Wangneur, expert Prévoyance chez CBC</a:t>
            </a:r>
          </a:p>
          <a:p>
            <a:pPr>
              <a:lnSpc>
                <a:spcPct val="150000"/>
              </a:lnSpc>
            </a:pPr>
            <a:r>
              <a:rPr lang="fr-BE" sz="1600" dirty="0"/>
              <a:t>Eclairage académique par Marie Lambert, Professeure de Finances à HEC Liège</a:t>
            </a:r>
          </a:p>
          <a:p>
            <a:pPr>
              <a:lnSpc>
                <a:spcPct val="150000"/>
              </a:lnSpc>
            </a:pPr>
            <a:r>
              <a:rPr lang="fr-BE" sz="1600" dirty="0"/>
              <a:t>Conclusion par Xavier Falla </a:t>
            </a:r>
          </a:p>
          <a:p>
            <a:pPr>
              <a:lnSpc>
                <a:spcPct val="150000"/>
              </a:lnSpc>
            </a:pPr>
            <a:r>
              <a:rPr lang="fr-BE" sz="1600" dirty="0"/>
              <a:t>Questions / réponses</a:t>
            </a:r>
          </a:p>
          <a:p>
            <a:pPr>
              <a:lnSpc>
                <a:spcPct val="150000"/>
              </a:lnSpc>
            </a:pPr>
            <a:endParaRPr lang="fr-BE" sz="1600" dirty="0"/>
          </a:p>
          <a:p>
            <a:pPr marL="0" indent="0">
              <a:lnSpc>
                <a:spcPct val="150000"/>
              </a:lnSpc>
              <a:buNone/>
            </a:pPr>
            <a:endParaRPr lang="fr-FR" sz="1350" dirty="0"/>
          </a:p>
          <a:p>
            <a:pPr marL="428625" indent="-428625">
              <a:buFont typeface="Wingdings" charset="2"/>
              <a:buChar char="§"/>
            </a:pP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134039963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9EA6E80-1BB6-4C92-AC7A-B82AA1CFC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30281"/>
              </p:ext>
            </p:extLst>
          </p:nvPr>
        </p:nvGraphicFramePr>
        <p:xfrm>
          <a:off x="2627784" y="1412268"/>
          <a:ext cx="3791378" cy="290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67494"/>
            <a:ext cx="8352000" cy="540060"/>
          </a:xfrm>
        </p:spPr>
        <p:txBody>
          <a:bodyPr/>
          <a:lstStyle/>
          <a:p>
            <a:r>
              <a:rPr lang="fr-FR" dirty="0"/>
              <a:t>Suite à la crise, comment votre comportement a-t-il évolué dans la préparation de votre pension? </a:t>
            </a:r>
            <a:endParaRPr lang="en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21513" y="4879175"/>
            <a:ext cx="828198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1200" cap="none" spc="0" normalizeH="0" baseline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 Les Belges (pensionnés exclus) qui préparent leur pension et dont le comportement a évolué (n=81)</a:t>
            </a: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900" b="0" i="0" u="none" strike="noStrike" kern="1200" cap="none" spc="0" normalizeH="0" baseline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37A49388-1CBA-4BCB-9E6C-87D13B4A3A29}"/>
              </a:ext>
            </a:extLst>
          </p:cNvPr>
          <p:cNvSpPr txBox="1"/>
          <p:nvPr/>
        </p:nvSpPr>
        <p:spPr>
          <a:xfrm>
            <a:off x="5538186" y="2464243"/>
            <a:ext cx="1998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r-FR" sz="12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veille à mieux préparer ma pension qu’avant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7FC1D21D-D681-43E9-859A-7EE5DE1762B2}"/>
              </a:ext>
            </a:extLst>
          </p:cNvPr>
          <p:cNvSpPr txBox="1"/>
          <p:nvPr/>
        </p:nvSpPr>
        <p:spPr>
          <a:xfrm>
            <a:off x="1614936" y="1780953"/>
            <a:ext cx="1894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r-FR" sz="1200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Préparer ma pension n’a jamais été une priorité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283968" y="0"/>
            <a:ext cx="565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668E7784-4949-437A-A156-6204719AF4A2}"/>
              </a:ext>
            </a:extLst>
          </p:cNvPr>
          <p:cNvSpPr txBox="1"/>
          <p:nvPr/>
        </p:nvSpPr>
        <p:spPr>
          <a:xfrm>
            <a:off x="1259632" y="3541524"/>
            <a:ext cx="222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fr-FR" sz="1200" b="1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Préparer ma pension n’est plus une priorité à l’heure actuelle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4737F452-8B3F-41A3-AF97-764D0D1BF0C7}"/>
              </a:ext>
            </a:extLst>
          </p:cNvPr>
          <p:cNvSpPr txBox="1"/>
          <p:nvPr/>
        </p:nvSpPr>
        <p:spPr>
          <a:xfrm>
            <a:off x="517519" y="1053536"/>
            <a:ext cx="8086930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Parmi les Belges dont le comportement a évolué suite à la crise, plus de 6 sur 10 veillent à mieux préparer leur pension qu’auparavant.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98386E7-5FDD-4BAD-84BB-C9A9870DE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2632008"/>
            <a:ext cx="688908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1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11560" y="4881963"/>
            <a:ext cx="583264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</a:t>
            </a:r>
            <a:r>
              <a:rPr lang="nl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(n=1042)</a:t>
            </a: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074559"/>
              </p:ext>
            </p:extLst>
          </p:nvPr>
        </p:nvGraphicFramePr>
        <p:xfrm>
          <a:off x="998711" y="1882158"/>
          <a:ext cx="561662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501007" y="987574"/>
            <a:ext cx="8103442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 Belges sur 10 comptent en premier lieu sur leur pension légale mais comptent </a:t>
            </a:r>
            <a:r>
              <a:rPr lang="fr-BE" sz="1600" dirty="0">
                <a:solidFill>
                  <a:srgbClr val="002060"/>
                </a:solidFill>
              </a:rPr>
              <a:t>également sur d’autres 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sources de financement.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83968" y="0"/>
            <a:ext cx="565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748000" cy="540060"/>
          </a:xfrm>
        </p:spPr>
        <p:txBody>
          <a:bodyPr/>
          <a:lstStyle/>
          <a:p>
            <a:r>
              <a:rPr lang="fr-FR" dirty="0"/>
              <a:t>Suite à la crise, pour financer votre pension, sur quoi comptez-vous ? </a:t>
            </a:r>
            <a:endParaRPr lang="en-BE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F125E5D-744F-4292-B8F4-42E1BD072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354047"/>
              </p:ext>
            </p:extLst>
          </p:nvPr>
        </p:nvGraphicFramePr>
        <p:xfrm>
          <a:off x="600517" y="1857514"/>
          <a:ext cx="6029056" cy="2992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28419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9EA6E80-1BB6-4C92-AC7A-B82AA1CFC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9412351"/>
              </p:ext>
            </p:extLst>
          </p:nvPr>
        </p:nvGraphicFramePr>
        <p:xfrm>
          <a:off x="3071513" y="1819300"/>
          <a:ext cx="3791378" cy="290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67494"/>
            <a:ext cx="8640000" cy="540060"/>
          </a:xfrm>
        </p:spPr>
        <p:txBody>
          <a:bodyPr/>
          <a:lstStyle/>
          <a:p>
            <a:r>
              <a:rPr lang="fr-FR" dirty="0"/>
              <a:t>Pensez-vous que vous rencontrerez des difficultés à maintenir votre niveau de vie, une fois que vous serez pensionné(e) ? </a:t>
            </a:r>
            <a:endParaRPr lang="en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37A49388-1CBA-4BCB-9E6C-87D13B4A3A29}"/>
              </a:ext>
            </a:extLst>
          </p:cNvPr>
          <p:cNvSpPr txBox="1"/>
          <p:nvPr/>
        </p:nvSpPr>
        <p:spPr>
          <a:xfrm>
            <a:off x="5929820" y="3128303"/>
            <a:ext cx="1998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rencontrerai des difficultés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srgbClr val="00366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7FC1D21D-D681-43E9-859A-7EE5DE1762B2}"/>
              </a:ext>
            </a:extLst>
          </p:cNvPr>
          <p:cNvSpPr txBox="1"/>
          <p:nvPr/>
        </p:nvSpPr>
        <p:spPr>
          <a:xfrm>
            <a:off x="2544687" y="2417862"/>
            <a:ext cx="140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sais pas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16554372-BBDE-48E9-9873-FE332102EB7A}"/>
              </a:ext>
            </a:extLst>
          </p:cNvPr>
          <p:cNvSpPr txBox="1"/>
          <p:nvPr/>
        </p:nvSpPr>
        <p:spPr>
          <a:xfrm>
            <a:off x="503548" y="1275606"/>
            <a:ext cx="8136903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Plus d’1 Belge sur 2 pense </a:t>
            </a:r>
            <a:r>
              <a:rPr lang="fr-FR" sz="1600" dirty="0">
                <a:solidFill>
                  <a:srgbClr val="002060"/>
                </a:solidFill>
              </a:rPr>
              <a:t>rencontrer des difficultés à maintenir son niveau de vie une fois pensionnés.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283968" y="0"/>
            <a:ext cx="565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668E7784-4949-437A-A156-6204719AF4A2}"/>
              </a:ext>
            </a:extLst>
          </p:cNvPr>
          <p:cNvSpPr txBox="1"/>
          <p:nvPr/>
        </p:nvSpPr>
        <p:spPr>
          <a:xfrm>
            <a:off x="3226803" y="4188240"/>
            <a:ext cx="140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4B2E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6566ADCE-1D4A-4606-B157-FDF6895B8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166229"/>
              </p:ext>
            </p:extLst>
          </p:nvPr>
        </p:nvGraphicFramePr>
        <p:xfrm>
          <a:off x="498264" y="1836843"/>
          <a:ext cx="1998605" cy="144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3FC143CB-8D5D-4BFD-86BF-1225FA05030D}"/>
              </a:ext>
            </a:extLst>
          </p:cNvPr>
          <p:cNvSpPr txBox="1">
            <a:spLocks/>
          </p:cNvSpPr>
          <p:nvPr/>
        </p:nvSpPr>
        <p:spPr>
          <a:xfrm>
            <a:off x="621513" y="4879175"/>
            <a:ext cx="828198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 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(pensionnés exclus) (n=862)</a:t>
            </a: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809EC308-0A23-4E5B-A72D-7292735DC82C}"/>
              </a:ext>
            </a:extLst>
          </p:cNvPr>
          <p:cNvSpPr/>
          <p:nvPr/>
        </p:nvSpPr>
        <p:spPr>
          <a:xfrm>
            <a:off x="5352944" y="3240914"/>
            <a:ext cx="594554" cy="415268"/>
          </a:xfrm>
          <a:prstGeom prst="roundRect">
            <a:avLst/>
          </a:prstGeom>
          <a:noFill/>
          <a:ln w="19050">
            <a:solidFill>
              <a:srgbClr val="24B2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DD402E4-E5AA-4550-9BB4-B1763A274C4F}"/>
              </a:ext>
            </a:extLst>
          </p:cNvPr>
          <p:cNvSpPr/>
          <p:nvPr/>
        </p:nvSpPr>
        <p:spPr>
          <a:xfrm>
            <a:off x="3906083" y="2614970"/>
            <a:ext cx="594554" cy="415268"/>
          </a:xfrm>
          <a:prstGeom prst="roundRect">
            <a:avLst/>
          </a:prstGeom>
          <a:noFill/>
          <a:ln w="19050">
            <a:solidFill>
              <a:srgbClr val="24B2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66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11560" y="4881963"/>
            <a:ext cx="7272000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Les Belges (pensionnés exclus)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qui pensent rencontrer </a:t>
            </a:r>
            <a:r>
              <a:rPr lang="fr-FR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difficultés à maintenir leur niveau de vie, une fois pensionné(e) 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(n=447)</a:t>
            </a:r>
            <a:endParaRPr kumimoji="0" lang="fr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493442"/>
              </p:ext>
            </p:extLst>
          </p:nvPr>
        </p:nvGraphicFramePr>
        <p:xfrm>
          <a:off x="1203951" y="1520451"/>
          <a:ext cx="6087218" cy="312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467544" y="1122879"/>
            <a:ext cx="8352928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Parmi les Belges</a:t>
            </a:r>
            <a:r>
              <a:rPr lang="fr-FR" sz="16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pensent rencontrer des difficultés à maintenir leur niveau de vie une fois pensionnés, plus de la moitié estime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que ce sera encore plus difficile qu’avant la crise.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83968" y="0"/>
            <a:ext cx="565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123478"/>
            <a:ext cx="8748000" cy="540060"/>
          </a:xfrm>
        </p:spPr>
        <p:txBody>
          <a:bodyPr/>
          <a:lstStyle/>
          <a:p>
            <a:r>
              <a:rPr lang="fr-FR" dirty="0"/>
              <a:t>Pensez-vous que vous rencontrerez plus ou moins de difficultés qu’avant la crise</a:t>
            </a:r>
            <a:r>
              <a:rPr lang="fr-BE" dirty="0"/>
              <a:t> pour maintenir votre niveau de vie une fois pensionné(e) </a:t>
            </a:r>
            <a:r>
              <a:rPr lang="fr-FR" dirty="0"/>
              <a:t>?</a:t>
            </a:r>
            <a:endParaRPr lang="en-BE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BA4888A-E244-4668-8285-10DC66A354FA}"/>
              </a:ext>
            </a:extLst>
          </p:cNvPr>
          <p:cNvSpPr/>
          <p:nvPr/>
        </p:nvSpPr>
        <p:spPr>
          <a:xfrm flipH="1">
            <a:off x="1245209" y="1944555"/>
            <a:ext cx="6077509" cy="627196"/>
          </a:xfrm>
          <a:prstGeom prst="roundRect">
            <a:avLst/>
          </a:prstGeom>
          <a:noFill/>
          <a:ln w="19050">
            <a:solidFill>
              <a:srgbClr val="14B2E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976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9EA6E80-1BB6-4C92-AC7A-B82AA1CFC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290495"/>
              </p:ext>
            </p:extLst>
          </p:nvPr>
        </p:nvGraphicFramePr>
        <p:xfrm>
          <a:off x="2611043" y="1774266"/>
          <a:ext cx="3791378" cy="290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67494"/>
            <a:ext cx="8640000" cy="540060"/>
          </a:xfrm>
        </p:spPr>
        <p:txBody>
          <a:bodyPr/>
          <a:lstStyle/>
          <a:p>
            <a:r>
              <a:rPr lang="fr-BE" dirty="0"/>
              <a:t>Pensez-vous que l’impact de la crise du Covid-19 sur le budget de l’Etat puisse avoir une influence négative sur le financement des pensions ?</a:t>
            </a:r>
            <a:endParaRPr lang="en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21513" y="4879175"/>
            <a:ext cx="828198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 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(n=1042)</a:t>
            </a: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37A49388-1CBA-4BCB-9E6C-87D13B4A3A29}"/>
              </a:ext>
            </a:extLst>
          </p:cNvPr>
          <p:cNvSpPr txBox="1"/>
          <p:nvPr/>
        </p:nvSpPr>
        <p:spPr>
          <a:xfrm>
            <a:off x="4907182" y="3455274"/>
            <a:ext cx="1998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Oui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srgbClr val="00366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7FC1D21D-D681-43E9-859A-7EE5DE1762B2}"/>
              </a:ext>
            </a:extLst>
          </p:cNvPr>
          <p:cNvSpPr txBox="1"/>
          <p:nvPr/>
        </p:nvSpPr>
        <p:spPr>
          <a:xfrm>
            <a:off x="2228144" y="2124175"/>
            <a:ext cx="1607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n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sais pas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16554372-BBDE-48E9-9873-FE332102EB7A}"/>
              </a:ext>
            </a:extLst>
          </p:cNvPr>
          <p:cNvSpPr txBox="1"/>
          <p:nvPr/>
        </p:nvSpPr>
        <p:spPr>
          <a:xfrm>
            <a:off x="503548" y="1338903"/>
            <a:ext cx="8136903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Pour plus de 6 Belges sur 10, la crise aura une influence négative sur le financement des pensions légales.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283968" y="0"/>
            <a:ext cx="565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668E7784-4949-437A-A156-6204719AF4A2}"/>
              </a:ext>
            </a:extLst>
          </p:cNvPr>
          <p:cNvSpPr txBox="1"/>
          <p:nvPr/>
        </p:nvSpPr>
        <p:spPr>
          <a:xfrm>
            <a:off x="2318370" y="3696073"/>
            <a:ext cx="140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61BDE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8877F26-F8AB-4303-AE70-845F8ACC889D}"/>
              </a:ext>
            </a:extLst>
          </p:cNvPr>
          <p:cNvSpPr/>
          <p:nvPr/>
        </p:nvSpPr>
        <p:spPr>
          <a:xfrm>
            <a:off x="4876508" y="3459695"/>
            <a:ext cx="594554" cy="415268"/>
          </a:xfrm>
          <a:prstGeom prst="roundRect">
            <a:avLst/>
          </a:prstGeom>
          <a:noFill/>
          <a:ln w="19050">
            <a:solidFill>
              <a:srgbClr val="24B2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234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2549" y="646440"/>
            <a:ext cx="3321392" cy="385135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1791" y="1504563"/>
            <a:ext cx="4682249" cy="1212189"/>
          </a:xfrm>
        </p:spPr>
        <p:txBody>
          <a:bodyPr>
            <a:noAutofit/>
          </a:bodyPr>
          <a:lstStyle/>
          <a:p>
            <a:r>
              <a:rPr lang="en-US" sz="2700" dirty="0" err="1"/>
              <a:t>Observatoire</a:t>
            </a:r>
            <a:r>
              <a:rPr lang="en-US" sz="2700" dirty="0"/>
              <a:t> CBC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4791" y="2730748"/>
            <a:ext cx="3640754" cy="943181"/>
          </a:xfrm>
        </p:spPr>
        <p:txBody>
          <a:bodyPr>
            <a:normAutofit/>
          </a:bodyPr>
          <a:lstStyle/>
          <a:p>
            <a:r>
              <a:rPr lang="en-US" b="1" dirty="0" err="1"/>
              <a:t>Commentaires</a:t>
            </a:r>
            <a:endParaRPr lang="en-US" b="1" dirty="0"/>
          </a:p>
          <a:p>
            <a:r>
              <a:rPr lang="en-US" b="1" dirty="0"/>
              <a:t>Prof. Marie Lambert</a:t>
            </a:r>
          </a:p>
        </p:txBody>
      </p:sp>
      <p:sp>
        <p:nvSpPr>
          <p:cNvPr id="18" name="Hexagon 17" descr="Solid dark colored hexagon in the middle of image accent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1907101" y="1585367"/>
            <a:ext cx="2040515" cy="194101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9A1C71-347B-44A9-88B4-692D9731582D}"/>
              </a:ext>
            </a:extLst>
          </p:cNvPr>
          <p:cNvSpPr txBox="1"/>
          <p:nvPr/>
        </p:nvSpPr>
        <p:spPr>
          <a:xfrm>
            <a:off x="2216888" y="2749955"/>
            <a:ext cx="1473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 panose="020F0502020204030204"/>
                <a:cs typeface="Calibri Light" panose="020F0302020204030204" pitchFamily="34" charset="0"/>
              </a:rPr>
              <a:t>FABRIKAM RESIDENCES</a:t>
            </a:r>
          </a:p>
        </p:txBody>
      </p:sp>
      <p:pic>
        <p:nvPicPr>
          <p:cNvPr id="6" name="Picture 5" descr="A picture containing tableware, plate, cup, drawing&#10;&#10;Description automatically generated">
            <a:extLst>
              <a:ext uri="{FF2B5EF4-FFF2-40B4-BE49-F238E27FC236}">
                <a16:creationId xmlns:a16="http://schemas.microsoft.com/office/drawing/2014/main" id="{55953372-B827-481F-BFC4-371858C43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28" y="2411172"/>
            <a:ext cx="1840141" cy="3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7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large room&#10;&#10;Description automatically generated">
            <a:extLst>
              <a:ext uri="{FF2B5EF4-FFF2-40B4-BE49-F238E27FC236}">
                <a16:creationId xmlns:a16="http://schemas.microsoft.com/office/drawing/2014/main" id="{6A0DB2F1-96E3-4C44-BF9A-C9458078DA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 b="894"/>
          <a:stretch/>
        </p:blipFill>
        <p:spPr>
          <a:xfrm>
            <a:off x="1262549" y="645709"/>
            <a:ext cx="3321392" cy="381834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7EA55D-FED1-4D28-AB36-EBD086A19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/>
              <a:t>Mise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contexte</a:t>
            </a:r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A9035AD-156B-491A-90C9-331601188E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SECTION 1</a:t>
            </a:r>
            <a:endParaRPr lang="en-GB" dirty="0"/>
          </a:p>
        </p:txBody>
      </p:sp>
      <p:sp>
        <p:nvSpPr>
          <p:cNvPr id="14" name="Hexagon 13" descr="Solid dark colored hexagon in the middle of image accent">
            <a:extLst>
              <a:ext uri="{FF2B5EF4-FFF2-40B4-BE49-F238E27FC236}">
                <a16:creationId xmlns:a16="http://schemas.microsoft.com/office/drawing/2014/main" id="{E1EB1018-420E-4AF8-81FB-6E39B893F1F9}"/>
              </a:ext>
            </a:extLst>
          </p:cNvPr>
          <p:cNvSpPr/>
          <p:nvPr/>
        </p:nvSpPr>
        <p:spPr>
          <a:xfrm rot="16200000">
            <a:off x="1907101" y="1585367"/>
            <a:ext cx="2040515" cy="194101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A93D1C-AE0D-4724-9807-B51CD5B40D43}"/>
              </a:ext>
            </a:extLst>
          </p:cNvPr>
          <p:cNvSpPr txBox="1"/>
          <p:nvPr/>
        </p:nvSpPr>
        <p:spPr>
          <a:xfrm>
            <a:off x="2216888" y="2749955"/>
            <a:ext cx="1473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 panose="020F0502020204030204"/>
                <a:cs typeface="Calibri Light" panose="020F0302020204030204" pitchFamily="34" charset="0"/>
              </a:rPr>
              <a:t>FABRIKAM RESIDENCES</a:t>
            </a:r>
          </a:p>
        </p:txBody>
      </p:sp>
      <p:pic>
        <p:nvPicPr>
          <p:cNvPr id="16" name="Picture 15" descr="A picture containing tableware, plate, cup, drawing&#10;&#10;Description automatically generated">
            <a:extLst>
              <a:ext uri="{FF2B5EF4-FFF2-40B4-BE49-F238E27FC236}">
                <a16:creationId xmlns:a16="http://schemas.microsoft.com/office/drawing/2014/main" id="{20F5AA94-AA0A-4219-816E-11B4C7AE1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28" y="2411172"/>
            <a:ext cx="1840141" cy="3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76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7CFE12-3C71-481A-BE4D-B2111CC055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D5B68-7370-094F-A7FD-6747BC07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Chiffres</a:t>
            </a:r>
            <a:r>
              <a:rPr lang="en-US" dirty="0"/>
              <a:t> clefs sur </a:t>
            </a:r>
            <a:r>
              <a:rPr lang="en-US" dirty="0" err="1"/>
              <a:t>l’épargne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56803F-5844-484C-8702-4B8502B8B53B}"/>
              </a:ext>
            </a:extLst>
          </p:cNvPr>
          <p:cNvSpPr/>
          <p:nvPr/>
        </p:nvSpPr>
        <p:spPr>
          <a:xfrm>
            <a:off x="389008" y="1275593"/>
            <a:ext cx="4481840" cy="1156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0272AA-EA00-465D-ABE4-8277EB4E833B}"/>
              </a:ext>
            </a:extLst>
          </p:cNvPr>
          <p:cNvSpPr/>
          <p:nvPr/>
        </p:nvSpPr>
        <p:spPr>
          <a:xfrm>
            <a:off x="486639" y="1370843"/>
            <a:ext cx="971550" cy="971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Lato Light" panose="020F05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55084B-E398-4AB7-A326-7B01AB1A8A6A}"/>
              </a:ext>
            </a:extLst>
          </p:cNvPr>
          <p:cNvSpPr txBox="1"/>
          <p:nvPr/>
        </p:nvSpPr>
        <p:spPr>
          <a:xfrm>
            <a:off x="1612144" y="1740532"/>
            <a:ext cx="2525178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4998A3"/>
                </a:solidFill>
                <a:latin typeface="Calibri" panose="020F0502020204030204"/>
                <a:ea typeface="League Spartan" charset="0"/>
                <a:cs typeface="Arial" panose="020B0604020202020204" pitchFamily="34" charset="0"/>
              </a:rPr>
              <a:t>270,3 milliards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2CC511-F0A0-4DE5-8BDA-230E01653C7F}"/>
              </a:ext>
            </a:extLst>
          </p:cNvPr>
          <p:cNvSpPr txBox="1"/>
          <p:nvPr/>
        </p:nvSpPr>
        <p:spPr>
          <a:xfrm>
            <a:off x="1612145" y="1400124"/>
            <a:ext cx="1463029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 err="1">
                <a:solidFill>
                  <a:srgbClr val="4998A3"/>
                </a:solidFill>
                <a:latin typeface="Calibri Light" panose="020F0302020204030204"/>
                <a:ea typeface="League Spartan" charset="0"/>
                <a:cs typeface="Arial" panose="020B0604020202020204" pitchFamily="34" charset="0"/>
              </a:rPr>
              <a:t>Septembre</a:t>
            </a:r>
            <a:r>
              <a:rPr lang="en-US" sz="1500" dirty="0">
                <a:solidFill>
                  <a:srgbClr val="4998A3"/>
                </a:solidFill>
                <a:latin typeface="Calibri Light" panose="020F0302020204030204"/>
                <a:ea typeface="League Spartan" charset="0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FDD264-52FD-41A0-B6DB-B7A5180E7AFA}"/>
              </a:ext>
            </a:extLst>
          </p:cNvPr>
          <p:cNvSpPr txBox="1"/>
          <p:nvPr/>
        </p:nvSpPr>
        <p:spPr>
          <a:xfrm>
            <a:off x="342247" y="2418593"/>
            <a:ext cx="108555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BNB, </a:t>
            </a:r>
            <a:r>
              <a:rPr lang="en-US" sz="7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L’Echo</a:t>
            </a:r>
            <a:endParaRPr lang="en-US" sz="7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4AF3138-C321-4635-A7AD-92CA991F4B2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07650" y="1527580"/>
            <a:ext cx="706800" cy="53467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A300ED7-8CD1-42EA-935F-C2C2AEF2F154}"/>
              </a:ext>
            </a:extLst>
          </p:cNvPr>
          <p:cNvSpPr/>
          <p:nvPr/>
        </p:nvSpPr>
        <p:spPr>
          <a:xfrm>
            <a:off x="4991860" y="1275593"/>
            <a:ext cx="3765188" cy="1156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5381F4-B6D1-4A4C-ADAA-0C982ACBE94F}"/>
              </a:ext>
            </a:extLst>
          </p:cNvPr>
          <p:cNvSpPr txBox="1"/>
          <p:nvPr/>
        </p:nvSpPr>
        <p:spPr>
          <a:xfrm>
            <a:off x="5660408" y="1399418"/>
            <a:ext cx="3103325" cy="946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685800" fontAlgn="auto">
              <a:spcBef>
                <a:spcPts val="900"/>
              </a:spcBef>
              <a:spcAft>
                <a:spcPts val="0"/>
              </a:spcAft>
            </a:pPr>
            <a:r>
              <a:rPr lang="en-US" sz="1200" dirty="0">
                <a:solidFill>
                  <a:srgbClr val="4998A3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Augmentation de </a:t>
            </a:r>
            <a:r>
              <a:rPr lang="en-US" sz="1200" dirty="0" err="1">
                <a:solidFill>
                  <a:srgbClr val="4998A3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l’épargne</a:t>
            </a:r>
            <a:r>
              <a:rPr lang="en-US" sz="1200" dirty="0">
                <a:solidFill>
                  <a:srgbClr val="4998A3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 sur les </a:t>
            </a:r>
            <a:r>
              <a:rPr lang="en-US" sz="1200" dirty="0" err="1">
                <a:solidFill>
                  <a:srgbClr val="4998A3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comptes</a:t>
            </a:r>
            <a:r>
              <a:rPr lang="en-US" sz="1200" dirty="0">
                <a:solidFill>
                  <a:srgbClr val="4998A3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 à </a:t>
            </a:r>
            <a:r>
              <a:rPr lang="en-US" sz="1200" dirty="0" err="1">
                <a:solidFill>
                  <a:srgbClr val="4998A3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vue</a:t>
            </a:r>
            <a:r>
              <a:rPr lang="en-US" sz="1200" dirty="0">
                <a:solidFill>
                  <a:srgbClr val="4998A3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 et de </a:t>
            </a:r>
            <a:r>
              <a:rPr lang="en-US" sz="1200" dirty="0" err="1">
                <a:solidFill>
                  <a:srgbClr val="4998A3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dépôt</a:t>
            </a:r>
            <a:r>
              <a:rPr lang="en-US" sz="1200" dirty="0">
                <a:solidFill>
                  <a:srgbClr val="4998A3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</a:p>
          <a:p>
            <a:pPr marL="0" lvl="1" defTabSz="685800" fontAlgn="auto">
              <a:spcBef>
                <a:spcPts val="900"/>
              </a:spcBef>
              <a:spcAft>
                <a:spcPts val="0"/>
              </a:spcAft>
            </a:pPr>
            <a:r>
              <a:rPr lang="en-US" sz="1200" dirty="0">
                <a:solidFill>
                  <a:srgbClr val="4998A3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Diminution des parts </a:t>
            </a:r>
            <a:r>
              <a:rPr lang="en-US" sz="1200" dirty="0" err="1">
                <a:solidFill>
                  <a:srgbClr val="4998A3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investies</a:t>
            </a:r>
            <a:r>
              <a:rPr lang="en-US" sz="1200" dirty="0">
                <a:solidFill>
                  <a:srgbClr val="4998A3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 dans les fonds </a:t>
            </a:r>
            <a:r>
              <a:rPr lang="en-US" sz="1200" dirty="0" err="1">
                <a:solidFill>
                  <a:srgbClr val="4998A3">
                    <a:lumMod val="75000"/>
                  </a:srgbClr>
                </a:solidFill>
                <a:latin typeface="Calibri" panose="020F0502020204030204"/>
                <a:cs typeface="Arial" panose="020B0604020202020204" pitchFamily="34" charset="0"/>
              </a:rPr>
              <a:t>d’investissement</a:t>
            </a:r>
            <a:endParaRPr lang="en-US" sz="1200" dirty="0">
              <a:solidFill>
                <a:srgbClr val="4998A3">
                  <a:lumMod val="75000"/>
                </a:srgbClr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B9693D7-1830-464E-9778-1808BF9ECF29}"/>
              </a:ext>
            </a:extLst>
          </p:cNvPr>
          <p:cNvSpPr/>
          <p:nvPr/>
        </p:nvSpPr>
        <p:spPr>
          <a:xfrm>
            <a:off x="5174456" y="1423300"/>
            <a:ext cx="371148" cy="3711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Lato Light" panose="020F0502020204030203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6E14F0B-2AEF-441C-9999-597877D1037D}"/>
              </a:ext>
            </a:extLst>
          </p:cNvPr>
          <p:cNvSpPr/>
          <p:nvPr/>
        </p:nvSpPr>
        <p:spPr>
          <a:xfrm>
            <a:off x="5174456" y="1908157"/>
            <a:ext cx="371148" cy="3711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Lato Light" panose="020F0502020204030203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FBB6BDE-1204-409E-9872-7A5C12A1D24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219242" y="1467222"/>
            <a:ext cx="266603" cy="20620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CC2A3A9-84B6-4A95-BACD-B604A2990C56}"/>
              </a:ext>
            </a:extLst>
          </p:cNvPr>
          <p:cNvSpPr/>
          <p:nvPr/>
        </p:nvSpPr>
        <p:spPr>
          <a:xfrm>
            <a:off x="389008" y="2675999"/>
            <a:ext cx="4481840" cy="115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83AC0FD-6C2E-42DE-BDA8-37F9EB46D976}"/>
              </a:ext>
            </a:extLst>
          </p:cNvPr>
          <p:cNvSpPr/>
          <p:nvPr/>
        </p:nvSpPr>
        <p:spPr>
          <a:xfrm>
            <a:off x="486639" y="2771249"/>
            <a:ext cx="971550" cy="9715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53F717-5288-4812-96B8-808164B332F8}"/>
              </a:ext>
            </a:extLst>
          </p:cNvPr>
          <p:cNvSpPr txBox="1"/>
          <p:nvPr/>
        </p:nvSpPr>
        <p:spPr>
          <a:xfrm>
            <a:off x="1033063" y="3108480"/>
            <a:ext cx="3000654" cy="80791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30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League Spartan" charset="0"/>
                <a:cs typeface="Arial" panose="020B0604020202020204" pitchFamily="34" charset="0"/>
              </a:rPr>
              <a:t>291,5 milliards</a:t>
            </a:r>
            <a:br>
              <a:rPr lang="fr-FR" sz="165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League Spartan" charset="0"/>
                <a:cs typeface="Arial" panose="020B0604020202020204" pitchFamily="34" charset="0"/>
              </a:rPr>
            </a:br>
            <a:endParaRPr lang="en-US" sz="1650" b="1" dirty="0">
              <a:solidFill>
                <a:srgbClr val="4472C4">
                  <a:lumMod val="75000"/>
                </a:srgbClr>
              </a:solidFill>
              <a:latin typeface="Calibri" panose="020F0502020204030204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4D1D2F-F656-4C32-BA3D-93C20FF02D9F}"/>
              </a:ext>
            </a:extLst>
          </p:cNvPr>
          <p:cNvSpPr txBox="1"/>
          <p:nvPr/>
        </p:nvSpPr>
        <p:spPr>
          <a:xfrm>
            <a:off x="1602620" y="2800530"/>
            <a:ext cx="920445" cy="3231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dirty="0" err="1">
                <a:solidFill>
                  <a:srgbClr val="4472C4">
                    <a:lumMod val="75000"/>
                  </a:srgbClr>
                </a:solidFill>
                <a:latin typeface="Calibri Light" panose="020F0302020204030204"/>
                <a:ea typeface="League Spartan" charset="0"/>
                <a:cs typeface="Arial" panose="020B0604020202020204" pitchFamily="34" charset="0"/>
              </a:rPr>
              <a:t>Juin</a:t>
            </a:r>
            <a:r>
              <a:rPr lang="en-US" sz="1500" dirty="0">
                <a:solidFill>
                  <a:srgbClr val="4472C4">
                    <a:lumMod val="75000"/>
                  </a:srgbClr>
                </a:solidFill>
                <a:latin typeface="Calibri Light" panose="020F0302020204030204"/>
                <a:ea typeface="League Spartan" charset="0"/>
                <a:cs typeface="Arial" panose="020B0604020202020204" pitchFamily="34" charset="0"/>
              </a:rPr>
              <a:t> 2020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066FCB90-14BC-43DD-9472-949B4F218C3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 flipV="1">
            <a:off x="5219242" y="2019672"/>
            <a:ext cx="266603" cy="20620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6B5E40E-89F4-4D51-A643-297562A448B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42307" y="2962112"/>
            <a:ext cx="672143" cy="56240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DA88D20A-6318-4F3F-AAAE-76E8494C9EB3}"/>
              </a:ext>
            </a:extLst>
          </p:cNvPr>
          <p:cNvSpPr txBox="1"/>
          <p:nvPr/>
        </p:nvSpPr>
        <p:spPr>
          <a:xfrm>
            <a:off x="5188698" y="2884831"/>
            <a:ext cx="3468663" cy="8540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50" b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Plus de 20 milliards d’augmentation prévue en 2020, augmentation exceptionnelle</a:t>
            </a:r>
            <a:endParaRPr lang="en-US" sz="1650" b="1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ea typeface="League Spartan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98E6B73-5176-4D39-8EBF-D4E38B1C0C3A}"/>
              </a:ext>
            </a:extLst>
          </p:cNvPr>
          <p:cNvSpPr/>
          <p:nvPr/>
        </p:nvSpPr>
        <p:spPr>
          <a:xfrm>
            <a:off x="4991860" y="2675999"/>
            <a:ext cx="3765188" cy="115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1393F68-8EA3-4F9C-93B1-8D7F253DD7DD}"/>
              </a:ext>
            </a:extLst>
          </p:cNvPr>
          <p:cNvSpPr txBox="1"/>
          <p:nvPr/>
        </p:nvSpPr>
        <p:spPr>
          <a:xfrm>
            <a:off x="5151812" y="2861746"/>
            <a:ext cx="354243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21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League Spartan" charset="0"/>
                <a:cs typeface="Arial" panose="020B0604020202020204" pitchFamily="34" charset="0"/>
              </a:rPr>
              <a:t>+ </a:t>
            </a:r>
            <a:r>
              <a:rPr lang="fr-FR" sz="165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  <a:ea typeface="League Spartan" charset="0"/>
                <a:cs typeface="Arial" panose="020B0604020202020204" pitchFamily="34" charset="0"/>
              </a:rPr>
              <a:t>10-12 milliards de mars à juin</a:t>
            </a:r>
            <a:endParaRPr lang="en-GB" sz="165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57" name="Table 57">
            <a:extLst>
              <a:ext uri="{FF2B5EF4-FFF2-40B4-BE49-F238E27FC236}">
                <a16:creationId xmlns:a16="http://schemas.microsoft.com/office/drawing/2014/main" id="{67D344A4-9FA8-4FBD-BC0E-0CE127E5C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467066"/>
              </p:ext>
            </p:extLst>
          </p:nvPr>
        </p:nvGraphicFramePr>
        <p:xfrm>
          <a:off x="389008" y="4070155"/>
          <a:ext cx="7781419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357">
                  <a:extLst>
                    <a:ext uri="{9D8B030D-6E8A-4147-A177-3AD203B41FA5}">
                      <a16:colId xmlns:a16="http://schemas.microsoft.com/office/drawing/2014/main" val="2818672839"/>
                    </a:ext>
                  </a:extLst>
                </a:gridCol>
                <a:gridCol w="516572">
                  <a:extLst>
                    <a:ext uri="{9D8B030D-6E8A-4147-A177-3AD203B41FA5}">
                      <a16:colId xmlns:a16="http://schemas.microsoft.com/office/drawing/2014/main" val="279924482"/>
                    </a:ext>
                  </a:extLst>
                </a:gridCol>
                <a:gridCol w="870915">
                  <a:extLst>
                    <a:ext uri="{9D8B030D-6E8A-4147-A177-3AD203B41FA5}">
                      <a16:colId xmlns:a16="http://schemas.microsoft.com/office/drawing/2014/main" val="2195696487"/>
                    </a:ext>
                  </a:extLst>
                </a:gridCol>
                <a:gridCol w="870915">
                  <a:extLst>
                    <a:ext uri="{9D8B030D-6E8A-4147-A177-3AD203B41FA5}">
                      <a16:colId xmlns:a16="http://schemas.microsoft.com/office/drawing/2014/main" val="2319691415"/>
                    </a:ext>
                  </a:extLst>
                </a:gridCol>
                <a:gridCol w="870915">
                  <a:extLst>
                    <a:ext uri="{9D8B030D-6E8A-4147-A177-3AD203B41FA5}">
                      <a16:colId xmlns:a16="http://schemas.microsoft.com/office/drawing/2014/main" val="13741239"/>
                    </a:ext>
                  </a:extLst>
                </a:gridCol>
                <a:gridCol w="870915">
                  <a:extLst>
                    <a:ext uri="{9D8B030D-6E8A-4147-A177-3AD203B41FA5}">
                      <a16:colId xmlns:a16="http://schemas.microsoft.com/office/drawing/2014/main" val="1006445435"/>
                    </a:ext>
                  </a:extLst>
                </a:gridCol>
                <a:gridCol w="870915">
                  <a:extLst>
                    <a:ext uri="{9D8B030D-6E8A-4147-A177-3AD203B41FA5}">
                      <a16:colId xmlns:a16="http://schemas.microsoft.com/office/drawing/2014/main" val="764221251"/>
                    </a:ext>
                  </a:extLst>
                </a:gridCol>
                <a:gridCol w="870915">
                  <a:extLst>
                    <a:ext uri="{9D8B030D-6E8A-4147-A177-3AD203B41FA5}">
                      <a16:colId xmlns:a16="http://schemas.microsoft.com/office/drawing/2014/main" val="4243338846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endParaRPr lang="en-GB" sz="12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2019</a:t>
                      </a:r>
                      <a:endParaRPr lang="en-GB" sz="11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2020E</a:t>
                      </a:r>
                      <a:endParaRPr lang="en-GB" sz="11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2021E</a:t>
                      </a:r>
                      <a:endParaRPr lang="en-GB" sz="11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2022E</a:t>
                      </a:r>
                      <a:endParaRPr lang="en-GB" sz="11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2005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2011</a:t>
                      </a:r>
                      <a:endParaRPr lang="en-GB" sz="11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2012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2018</a:t>
                      </a:r>
                      <a:endParaRPr lang="en-GB" sz="11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2019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—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2025</a:t>
                      </a:r>
                      <a:endParaRPr lang="en-GB" sz="11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09688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en-US" sz="1200" b="1" dirty="0" err="1">
                          <a:latin typeface="+mj-lt"/>
                          <a:cs typeface="Arial" panose="020B0604020202020204" pitchFamily="34" charset="0"/>
                        </a:rPr>
                        <a:t>Taux</a:t>
                      </a:r>
                      <a:r>
                        <a:rPr lang="en-US" sz="1200" b="1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+mj-lt"/>
                          <a:cs typeface="Arial" panose="020B0604020202020204" pitchFamily="34" charset="0"/>
                        </a:rPr>
                        <a:t>d’épargne</a:t>
                      </a:r>
                      <a:r>
                        <a:rPr lang="en-US" sz="1200" b="1" dirty="0">
                          <a:latin typeface="+mj-lt"/>
                          <a:cs typeface="Arial" panose="020B0604020202020204" pitchFamily="34" charset="0"/>
                        </a:rPr>
                        <a:t> des </a:t>
                      </a:r>
                      <a:r>
                        <a:rPr lang="en-US" sz="1200" b="1" dirty="0" err="1">
                          <a:latin typeface="+mj-lt"/>
                          <a:cs typeface="Arial" panose="020B0604020202020204" pitchFamily="34" charset="0"/>
                        </a:rPr>
                        <a:t>particuliers</a:t>
                      </a:r>
                      <a:r>
                        <a:rPr lang="en-US" sz="1200" b="1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endParaRPr lang="en-GB" sz="12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  <a:cs typeface="Arial" panose="020B0604020202020204" pitchFamily="34" charset="0"/>
                        </a:rPr>
                        <a:t>13,0%</a:t>
                      </a:r>
                      <a:endParaRPr lang="en-GB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  <a:cs typeface="Arial" panose="020B0604020202020204" pitchFamily="34" charset="0"/>
                        </a:rPr>
                        <a:t>18,9%</a:t>
                      </a:r>
                      <a:endParaRPr lang="en-GB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  <a:cs typeface="Arial" panose="020B0604020202020204" pitchFamily="34" charset="0"/>
                        </a:rPr>
                        <a:t>15,2%</a:t>
                      </a:r>
                      <a:endParaRPr lang="en-GB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  <a:cs typeface="Arial" panose="020B0604020202020204" pitchFamily="34" charset="0"/>
                        </a:rPr>
                        <a:t>14,6%</a:t>
                      </a:r>
                      <a:endParaRPr lang="en-GB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  <a:cs typeface="Arial" panose="020B0604020202020204" pitchFamily="34" charset="0"/>
                        </a:rPr>
                        <a:t>16,8%</a:t>
                      </a:r>
                      <a:endParaRPr lang="en-GB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  <a:cs typeface="Arial" panose="020B0604020202020204" pitchFamily="34" charset="0"/>
                        </a:rPr>
                        <a:t>12,8%</a:t>
                      </a:r>
                      <a:endParaRPr lang="en-GB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+mj-lt"/>
                          <a:cs typeface="Arial" panose="020B0604020202020204" pitchFamily="34" charset="0"/>
                        </a:rPr>
                        <a:t>15,0%</a:t>
                      </a:r>
                      <a:endParaRPr lang="en-GB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170358"/>
                  </a:ext>
                </a:extLst>
              </a:tr>
            </a:tbl>
          </a:graphicData>
        </a:graphic>
      </p:graphicFrame>
      <p:sp>
        <p:nvSpPr>
          <p:cNvPr id="61" name="Slide Number Placeholder 60">
            <a:extLst>
              <a:ext uri="{FF2B5EF4-FFF2-40B4-BE49-F238E27FC236}">
                <a16:creationId xmlns:a16="http://schemas.microsoft.com/office/drawing/2014/main" id="{B0ADC48F-B99E-4080-9CB1-00AF5DB09E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699F50C-BE38-4BD0-BA84-9B090E1F2B9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7AD5FA-BF43-264F-8DD5-938A4C4A9841}"/>
              </a:ext>
            </a:extLst>
          </p:cNvPr>
          <p:cNvSpPr txBox="1"/>
          <p:nvPr/>
        </p:nvSpPr>
        <p:spPr>
          <a:xfrm>
            <a:off x="342247" y="4585908"/>
            <a:ext cx="85311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IWEPS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7B3528-199A-DB42-9AAD-FE6281524F62}"/>
              </a:ext>
            </a:extLst>
          </p:cNvPr>
          <p:cNvSpPr txBox="1"/>
          <p:nvPr/>
        </p:nvSpPr>
        <p:spPr>
          <a:xfrm>
            <a:off x="365268" y="3838308"/>
            <a:ext cx="73930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BNB</a:t>
            </a:r>
          </a:p>
        </p:txBody>
      </p:sp>
    </p:spTree>
    <p:extLst>
      <p:ext uri="{BB962C8B-B14F-4D97-AF65-F5344CB8AC3E}">
        <p14:creationId xmlns:p14="http://schemas.microsoft.com/office/powerpoint/2010/main" val="705375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9CD77E-0249-42F5-8FF5-BEDACA2A23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F9D10A-E3CE-4978-ACC9-2DB1E58F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8" y="156772"/>
            <a:ext cx="6602752" cy="456671"/>
          </a:xfrm>
        </p:spPr>
        <p:txBody>
          <a:bodyPr>
            <a:noAutofit/>
          </a:bodyPr>
          <a:lstStyle/>
          <a:p>
            <a:r>
              <a:rPr lang="en-US" dirty="0" err="1"/>
              <a:t>L’Observatoire</a:t>
            </a:r>
            <a:r>
              <a:rPr lang="en-US" dirty="0"/>
              <a:t> CBC </a:t>
            </a:r>
            <a:r>
              <a:rPr lang="en-US" dirty="0" err="1"/>
              <a:t>apporte</a:t>
            </a:r>
            <a:r>
              <a:rPr lang="en-US" dirty="0"/>
              <a:t> un </a:t>
            </a:r>
            <a:r>
              <a:rPr lang="en-US" dirty="0" err="1"/>
              <a:t>éclairage</a:t>
            </a:r>
            <a:r>
              <a:rPr lang="en-US" dirty="0"/>
              <a:t> important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9758A-2CF7-4941-8075-D3FDF8D51969}"/>
              </a:ext>
            </a:extLst>
          </p:cNvPr>
          <p:cNvSpPr/>
          <p:nvPr/>
        </p:nvSpPr>
        <p:spPr>
          <a:xfrm>
            <a:off x="386954" y="1628080"/>
            <a:ext cx="8370093" cy="16587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prstClr val="black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BAEDBE-EF09-4E20-A4ED-AF22CC7C1CA1}"/>
              </a:ext>
            </a:extLst>
          </p:cNvPr>
          <p:cNvSpPr/>
          <p:nvPr/>
        </p:nvSpPr>
        <p:spPr>
          <a:xfrm>
            <a:off x="386953" y="1275161"/>
            <a:ext cx="8370094" cy="3677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white"/>
                </a:solidFill>
                <a:latin typeface="Calibri" panose="020F0502020204030204"/>
              </a:rPr>
              <a:t>Vue </a:t>
            </a:r>
            <a:r>
              <a:rPr lang="en-US" sz="1500" b="1" dirty="0" err="1">
                <a:solidFill>
                  <a:prstClr val="white"/>
                </a:solidFill>
                <a:latin typeface="Calibri" panose="020F0502020204030204"/>
              </a:rPr>
              <a:t>historique</a:t>
            </a:r>
            <a:r>
              <a:rPr lang="en-US" sz="1500" b="1" dirty="0">
                <a:solidFill>
                  <a:prstClr val="white"/>
                </a:solidFill>
                <a:latin typeface="Calibri" panose="020F0502020204030204"/>
              </a:rPr>
              <a:t> et </a:t>
            </a:r>
            <a:r>
              <a:rPr lang="en-US" sz="1500" b="1" dirty="0" err="1">
                <a:solidFill>
                  <a:prstClr val="white"/>
                </a:solidFill>
                <a:latin typeface="Calibri" panose="020F0502020204030204"/>
              </a:rPr>
              <a:t>évolutive</a:t>
            </a:r>
            <a:r>
              <a:rPr lang="en-US" sz="1500" b="1" dirty="0">
                <a:solidFill>
                  <a:prstClr val="white"/>
                </a:solidFill>
                <a:latin typeface="Calibri" panose="020F0502020204030204"/>
              </a:rPr>
              <a:t> qui </a:t>
            </a:r>
            <a:r>
              <a:rPr lang="en-US" sz="1500" b="1" dirty="0" err="1">
                <a:solidFill>
                  <a:prstClr val="white"/>
                </a:solidFill>
                <a:latin typeface="Calibri" panose="020F0502020204030204"/>
              </a:rPr>
              <a:t>confirme</a:t>
            </a:r>
            <a:r>
              <a:rPr lang="en-US" sz="1500" b="1" dirty="0">
                <a:solidFill>
                  <a:prstClr val="white"/>
                </a:solidFill>
                <a:latin typeface="Calibri" panose="020F0502020204030204"/>
              </a:rPr>
              <a:t> les </a:t>
            </a:r>
            <a:r>
              <a:rPr lang="en-US" sz="1500" b="1" dirty="0" err="1">
                <a:solidFill>
                  <a:prstClr val="white"/>
                </a:solidFill>
                <a:latin typeface="Calibri" panose="020F0502020204030204"/>
              </a:rPr>
              <a:t>chiffres</a:t>
            </a:r>
            <a:r>
              <a:rPr lang="en-US" sz="15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1500" b="1" dirty="0" err="1">
                <a:solidFill>
                  <a:prstClr val="white"/>
                </a:solidFill>
                <a:latin typeface="Calibri" panose="020F0502020204030204"/>
              </a:rPr>
              <a:t>officiels</a:t>
            </a:r>
            <a:endParaRPr lang="en-US" sz="15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28B6BC9-72FD-4F28-8864-C8A7258FAE99}"/>
              </a:ext>
            </a:extLst>
          </p:cNvPr>
          <p:cNvGraphicFramePr/>
          <p:nvPr/>
        </p:nvGraphicFramePr>
        <p:xfrm>
          <a:off x="1654862" y="1951008"/>
          <a:ext cx="1240112" cy="123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3C18590-9CA0-407C-BB29-81AE5CAF56B6}"/>
              </a:ext>
            </a:extLst>
          </p:cNvPr>
          <p:cNvGraphicFramePr/>
          <p:nvPr/>
        </p:nvGraphicFramePr>
        <p:xfrm>
          <a:off x="3944326" y="1931958"/>
          <a:ext cx="1240112" cy="123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D93A3E8-5FF7-40B1-9542-F2CD88293642}"/>
              </a:ext>
            </a:extLst>
          </p:cNvPr>
          <p:cNvSpPr txBox="1"/>
          <p:nvPr/>
        </p:nvSpPr>
        <p:spPr>
          <a:xfrm>
            <a:off x="1970443" y="2333878"/>
            <a:ext cx="621020" cy="1692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875" b="1" dirty="0">
                <a:solidFill>
                  <a:prstClr val="black"/>
                </a:solidFill>
                <a:latin typeface="Calibri" panose="020F0502020204030204"/>
              </a:rPr>
              <a:t>80%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46C483-3868-4B6A-A1E1-C794A9A6AE74}"/>
              </a:ext>
            </a:extLst>
          </p:cNvPr>
          <p:cNvSpPr txBox="1"/>
          <p:nvPr/>
        </p:nvSpPr>
        <p:spPr>
          <a:xfrm>
            <a:off x="1815408" y="2445868"/>
            <a:ext cx="903096" cy="519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 Light" panose="020F0302020204030204"/>
              </a:rPr>
              <a:t>2015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591E5F-3F1B-438F-96A3-F98EEB6FE158}"/>
              </a:ext>
            </a:extLst>
          </p:cNvPr>
          <p:cNvSpPr txBox="1"/>
          <p:nvPr/>
        </p:nvSpPr>
        <p:spPr>
          <a:xfrm>
            <a:off x="4259907" y="2314828"/>
            <a:ext cx="621020" cy="1692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875" b="1" dirty="0">
                <a:solidFill>
                  <a:prstClr val="black"/>
                </a:solidFill>
                <a:latin typeface="Calibri" panose="020F0502020204030204"/>
              </a:rPr>
              <a:t>67%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36A8D1-B420-4527-82C1-0A576BA073C7}"/>
              </a:ext>
            </a:extLst>
          </p:cNvPr>
          <p:cNvSpPr txBox="1"/>
          <p:nvPr/>
        </p:nvSpPr>
        <p:spPr>
          <a:xfrm>
            <a:off x="4104871" y="2426818"/>
            <a:ext cx="903096" cy="519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 Light" panose="020F0302020204030204"/>
              </a:rPr>
              <a:t>2017-2018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560C0DA9-00DB-452C-AD1A-860A70FBE365}"/>
              </a:ext>
            </a:extLst>
          </p:cNvPr>
          <p:cNvGraphicFramePr/>
          <p:nvPr/>
        </p:nvGraphicFramePr>
        <p:xfrm>
          <a:off x="6722788" y="1931958"/>
          <a:ext cx="1240112" cy="123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6E98A9C5-E598-436B-9638-59742BB2EE79}"/>
              </a:ext>
            </a:extLst>
          </p:cNvPr>
          <p:cNvSpPr txBox="1"/>
          <p:nvPr/>
        </p:nvSpPr>
        <p:spPr>
          <a:xfrm>
            <a:off x="7038369" y="2314828"/>
            <a:ext cx="621020" cy="1692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875" b="1" dirty="0">
                <a:solidFill>
                  <a:prstClr val="black"/>
                </a:solidFill>
                <a:latin typeface="Calibri" panose="020F0502020204030204"/>
              </a:rPr>
              <a:t>67%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86093B-0971-4C39-BF77-8DC8D0F77E09}"/>
              </a:ext>
            </a:extLst>
          </p:cNvPr>
          <p:cNvSpPr txBox="1"/>
          <p:nvPr/>
        </p:nvSpPr>
        <p:spPr>
          <a:xfrm>
            <a:off x="6883333" y="2426818"/>
            <a:ext cx="903096" cy="519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 Light" panose="020F0302020204030204"/>
              </a:rPr>
              <a:t>2020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F80D3E-5973-43AE-94BA-ABF4586BE248}"/>
              </a:ext>
            </a:extLst>
          </p:cNvPr>
          <p:cNvSpPr txBox="1"/>
          <p:nvPr/>
        </p:nvSpPr>
        <p:spPr>
          <a:xfrm>
            <a:off x="386953" y="1603423"/>
            <a:ext cx="4893707" cy="3000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Pourcentage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d’épargnants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135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belges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, Source: </a:t>
            </a:r>
            <a:r>
              <a:rPr lang="en-US" sz="135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Observatoire</a:t>
            </a:r>
            <a:r>
              <a:rPr lang="en-US" sz="13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CBC</a:t>
            </a:r>
            <a:endParaRPr lang="en-US" sz="1350" b="1" dirty="0">
              <a:solidFill>
                <a:prstClr val="black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3867D6-D7E2-4C06-B9CB-0B6D9BC9B7FB}"/>
              </a:ext>
            </a:extLst>
          </p:cNvPr>
          <p:cNvSpPr/>
          <p:nvPr/>
        </p:nvSpPr>
        <p:spPr>
          <a:xfrm>
            <a:off x="386954" y="3766803"/>
            <a:ext cx="8370093" cy="802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prstClr val="black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2058A00-7FBF-4C28-9FBD-093BFF9C7B4E}"/>
              </a:ext>
            </a:extLst>
          </p:cNvPr>
          <p:cNvSpPr/>
          <p:nvPr/>
        </p:nvSpPr>
        <p:spPr>
          <a:xfrm>
            <a:off x="386953" y="3413884"/>
            <a:ext cx="8370094" cy="3677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 err="1">
                <a:solidFill>
                  <a:prstClr val="white"/>
                </a:solidFill>
                <a:latin typeface="Calibri" panose="020F0502020204030204"/>
              </a:rPr>
              <a:t>Vue</a:t>
            </a:r>
            <a:r>
              <a:rPr lang="en-US" sz="1500" b="1" dirty="0">
                <a:solidFill>
                  <a:prstClr val="white"/>
                </a:solidFill>
                <a:latin typeface="Calibri" panose="020F0502020204030204"/>
              </a:rPr>
              <a:t> “micro”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A25657-466F-4318-94DB-0AF50C3D4EFA}"/>
              </a:ext>
            </a:extLst>
          </p:cNvPr>
          <p:cNvSpPr txBox="1"/>
          <p:nvPr/>
        </p:nvSpPr>
        <p:spPr>
          <a:xfrm>
            <a:off x="371372" y="3779898"/>
            <a:ext cx="8370093" cy="814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spAutoFit/>
          </a:bodyPr>
          <a:lstStyle/>
          <a:p>
            <a:pPr marL="214313" indent="-214313" defTabSz="685800" fontAlgn="auto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25" dirty="0">
                <a:solidFill>
                  <a:prstClr val="black"/>
                </a:solidFill>
                <a:latin typeface="Calibri" panose="020F0502020204030204"/>
                <a:cs typeface="+mn-cs"/>
              </a:rPr>
              <a:t>Diminution du pourcentage d’épargnants belges depuis 2015 mais augmentation des montants moyens épargnés, particulièrement pour les jeunes travailleurs. 76% des 18-34 ans épargnent.</a:t>
            </a:r>
          </a:p>
          <a:p>
            <a:pPr marL="214313" indent="-214313" defTabSz="685800" fontAlgn="auto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25" dirty="0">
                <a:solidFill>
                  <a:prstClr val="black"/>
                </a:solidFill>
                <a:latin typeface="Calibri" panose="020F0502020204030204"/>
                <a:cs typeface="+mn-cs"/>
              </a:rPr>
              <a:t>Horizon d’investissement non défini en particulier chez les personnes de 55 ans et plus.</a:t>
            </a:r>
          </a:p>
        </p:txBody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7749AC27-3F96-4B9A-8632-72D42E001A3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699F50C-BE38-4BD0-BA84-9B090E1F2B9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358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large room&#10;&#10;Description automatically generated">
            <a:extLst>
              <a:ext uri="{FF2B5EF4-FFF2-40B4-BE49-F238E27FC236}">
                <a16:creationId xmlns:a16="http://schemas.microsoft.com/office/drawing/2014/main" id="{6A0DB2F1-96E3-4C44-BF9A-C9458078DA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97EA55D-FED1-4D28-AB36-EBD086A19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dirty="0" err="1"/>
              <a:t>Commentaires</a:t>
            </a:r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A9035AD-156B-491A-90C9-331601188E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SECTION 2</a:t>
            </a:r>
            <a:endParaRPr lang="en-GB" dirty="0"/>
          </a:p>
        </p:txBody>
      </p:sp>
      <p:sp>
        <p:nvSpPr>
          <p:cNvPr id="14" name="Hexagon 13" descr="Solid dark colored hexagon in the middle of image accent">
            <a:extLst>
              <a:ext uri="{FF2B5EF4-FFF2-40B4-BE49-F238E27FC236}">
                <a16:creationId xmlns:a16="http://schemas.microsoft.com/office/drawing/2014/main" id="{E1EB1018-420E-4AF8-81FB-6E39B893F1F9}"/>
              </a:ext>
            </a:extLst>
          </p:cNvPr>
          <p:cNvSpPr/>
          <p:nvPr/>
        </p:nvSpPr>
        <p:spPr>
          <a:xfrm rot="16200000">
            <a:off x="1907101" y="1585367"/>
            <a:ext cx="2040515" cy="194101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A93D1C-AE0D-4724-9807-B51CD5B40D43}"/>
              </a:ext>
            </a:extLst>
          </p:cNvPr>
          <p:cNvSpPr txBox="1"/>
          <p:nvPr/>
        </p:nvSpPr>
        <p:spPr>
          <a:xfrm>
            <a:off x="2216888" y="2749955"/>
            <a:ext cx="1473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 panose="020F0502020204030204"/>
                <a:cs typeface="Calibri Light" panose="020F0302020204030204" pitchFamily="34" charset="0"/>
              </a:rPr>
              <a:t>FABRIKAM RESIDENCES</a:t>
            </a:r>
          </a:p>
        </p:txBody>
      </p:sp>
      <p:pic>
        <p:nvPicPr>
          <p:cNvPr id="16" name="Picture 15" descr="A picture containing tableware, plate, cup, drawing&#10;&#10;Description automatically generated">
            <a:extLst>
              <a:ext uri="{FF2B5EF4-FFF2-40B4-BE49-F238E27FC236}">
                <a16:creationId xmlns:a16="http://schemas.microsoft.com/office/drawing/2014/main" id="{20F5AA94-AA0A-4219-816E-11B4C7AE1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28" y="2411172"/>
            <a:ext cx="1840141" cy="3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1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D913-6C0B-FE4C-97C0-1A4F6EA860F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5906" y="521796"/>
            <a:ext cx="7604534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Autofit/>
          </a:bodyPr>
          <a:lstStyle/>
          <a:p>
            <a:pPr defTabSz="309563" hangingPunct="0">
              <a:lnSpc>
                <a:spcPct val="110000"/>
              </a:lnSpc>
              <a:buSzPct val="75000"/>
            </a:pPr>
            <a:r>
              <a:rPr lang="fr-FR" sz="2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ITC Lubalin Graph Std" panose="020B0604020202020204" charset="0"/>
              </a:rPr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8174" y="2075447"/>
            <a:ext cx="342900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rmAutofit/>
          </a:bodyPr>
          <a:lstStyle/>
          <a:p>
            <a:pPr marL="257175" indent="-257175" defTabSz="309563" hangingPunct="0">
              <a:lnSpc>
                <a:spcPct val="110000"/>
              </a:lnSpc>
              <a:buSzPct val="75000"/>
              <a:buFont typeface="Arial"/>
              <a:buChar char="•"/>
            </a:pPr>
            <a:endParaRPr lang="en-US" sz="1950" dirty="0" err="1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568568" y="2931790"/>
            <a:ext cx="8006864" cy="30963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BE" sz="1600" dirty="0"/>
              <a:t>291 milliards : d’une épargne forcée à une épargne de précaution</a:t>
            </a:r>
          </a:p>
          <a:p>
            <a:pPr>
              <a:lnSpc>
                <a:spcPct val="150000"/>
              </a:lnSpc>
            </a:pPr>
            <a:r>
              <a:rPr lang="fr-BE" sz="1600" dirty="0"/>
              <a:t>L’épargne, grande gagnante de la crise?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sz="1600" dirty="0"/>
              <a:t>Consommation globale des ménages en baisse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sz="1600" dirty="0"/>
              <a:t>Précarité d’une partie de la population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sz="1600" dirty="0"/>
              <a:t>Conséquences sur la reprise économique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sz="1600" dirty="0"/>
              <a:t>Impact sur et de l’endettement de l’état</a:t>
            </a:r>
          </a:p>
          <a:p>
            <a:pPr>
              <a:lnSpc>
                <a:spcPct val="150000"/>
              </a:lnSpc>
            </a:pPr>
            <a:r>
              <a:rPr lang="fr-BE" sz="1600" dirty="0"/>
              <a:t>Comportement micro de l’épargnant et son paradoxe face à deux indicateurs?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sz="1600" dirty="0"/>
              <a:t>Perspectives macro-économiques pessimistes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BE" sz="1600" dirty="0"/>
              <a:t>Marchés financiers optimistes</a:t>
            </a:r>
          </a:p>
          <a:p>
            <a:pPr>
              <a:lnSpc>
                <a:spcPct val="150000"/>
              </a:lnSpc>
            </a:pPr>
            <a:endParaRPr lang="fr-BE" sz="1600" dirty="0"/>
          </a:p>
          <a:p>
            <a:pPr>
              <a:lnSpc>
                <a:spcPct val="150000"/>
              </a:lnSpc>
            </a:pPr>
            <a:endParaRPr lang="fr-BE" sz="1600" dirty="0"/>
          </a:p>
          <a:p>
            <a:pPr marL="0" indent="0">
              <a:lnSpc>
                <a:spcPct val="150000"/>
              </a:lnSpc>
              <a:buNone/>
            </a:pPr>
            <a:endParaRPr lang="fr-FR" sz="1350" dirty="0"/>
          </a:p>
          <a:p>
            <a:pPr marL="428625" indent="-428625">
              <a:buFont typeface="Wingdings" charset="2"/>
              <a:buChar char="§"/>
            </a:pPr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298102551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90B80A-AA4C-4FC5-9051-0E336F8703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B8BE0-C39A-4E17-8F57-F728B60CE6E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699F50C-BE38-4BD0-BA84-9B090E1F2B9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C9B732-4D16-4B50-BE42-D2F0D519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Commentaires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CF98B3-1A92-4A2E-88BF-1629A26F0BDF}"/>
              </a:ext>
            </a:extLst>
          </p:cNvPr>
          <p:cNvGrpSpPr/>
          <p:nvPr/>
        </p:nvGrpSpPr>
        <p:grpSpPr>
          <a:xfrm>
            <a:off x="1449537" y="1699763"/>
            <a:ext cx="2332448" cy="2410097"/>
            <a:chOff x="3840482" y="3683726"/>
            <a:chExt cx="6219862" cy="6426925"/>
          </a:xfrm>
        </p:grpSpPr>
        <p:sp>
          <p:nvSpPr>
            <p:cNvPr id="18" name="Freeform 1">
              <a:extLst>
                <a:ext uri="{FF2B5EF4-FFF2-40B4-BE49-F238E27FC236}">
                  <a16:creationId xmlns:a16="http://schemas.microsoft.com/office/drawing/2014/main" id="{5C4A1BBE-99D5-463E-9B93-18D582C6D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446" y="4174386"/>
              <a:ext cx="5978393" cy="5385606"/>
            </a:xfrm>
            <a:custGeom>
              <a:avLst/>
              <a:gdLst>
                <a:gd name="T0" fmla="*/ 4220 w 5737"/>
                <a:gd name="T1" fmla="*/ 4029 h 5170"/>
                <a:gd name="T2" fmla="*/ 4220 w 5737"/>
                <a:gd name="T3" fmla="*/ 4029 h 5170"/>
                <a:gd name="T4" fmla="*/ 3443 w 5737"/>
                <a:gd name="T5" fmla="*/ 4478 h 5170"/>
                <a:gd name="T6" fmla="*/ 2293 w 5737"/>
                <a:gd name="T7" fmla="*/ 4478 h 5170"/>
                <a:gd name="T8" fmla="*/ 2293 w 5737"/>
                <a:gd name="T9" fmla="*/ 4478 h 5170"/>
                <a:gd name="T10" fmla="*/ 1516 w 5737"/>
                <a:gd name="T11" fmla="*/ 4029 h 5170"/>
                <a:gd name="T12" fmla="*/ 941 w 5737"/>
                <a:gd name="T13" fmla="*/ 3034 h 5170"/>
                <a:gd name="T14" fmla="*/ 941 w 5737"/>
                <a:gd name="T15" fmla="*/ 3034 h 5170"/>
                <a:gd name="T16" fmla="*/ 941 w 5737"/>
                <a:gd name="T17" fmla="*/ 2136 h 5170"/>
                <a:gd name="T18" fmla="*/ 1516 w 5737"/>
                <a:gd name="T19" fmla="*/ 1141 h 5170"/>
                <a:gd name="T20" fmla="*/ 1516 w 5737"/>
                <a:gd name="T21" fmla="*/ 1141 h 5170"/>
                <a:gd name="T22" fmla="*/ 2293 w 5737"/>
                <a:gd name="T23" fmla="*/ 692 h 5170"/>
                <a:gd name="T24" fmla="*/ 3443 w 5737"/>
                <a:gd name="T25" fmla="*/ 692 h 5170"/>
                <a:gd name="T26" fmla="*/ 3443 w 5737"/>
                <a:gd name="T27" fmla="*/ 692 h 5170"/>
                <a:gd name="T28" fmla="*/ 4220 w 5737"/>
                <a:gd name="T29" fmla="*/ 1141 h 5170"/>
                <a:gd name="T30" fmla="*/ 4795 w 5737"/>
                <a:gd name="T31" fmla="*/ 2136 h 5170"/>
                <a:gd name="T32" fmla="*/ 4795 w 5737"/>
                <a:gd name="T33" fmla="*/ 2136 h 5170"/>
                <a:gd name="T34" fmla="*/ 4795 w 5737"/>
                <a:gd name="T35" fmla="*/ 3034 h 5170"/>
                <a:gd name="T36" fmla="*/ 4220 w 5737"/>
                <a:gd name="T37" fmla="*/ 4029 h 5170"/>
                <a:gd name="T38" fmla="*/ 4620 w 5737"/>
                <a:gd name="T39" fmla="*/ 450 h 5170"/>
                <a:gd name="T40" fmla="*/ 4620 w 5737"/>
                <a:gd name="T41" fmla="*/ 450 h 5170"/>
                <a:gd name="T42" fmla="*/ 3842 w 5737"/>
                <a:gd name="T43" fmla="*/ 0 h 5170"/>
                <a:gd name="T44" fmla="*/ 1894 w 5737"/>
                <a:gd name="T45" fmla="*/ 0 h 5170"/>
                <a:gd name="T46" fmla="*/ 1894 w 5737"/>
                <a:gd name="T47" fmla="*/ 0 h 5170"/>
                <a:gd name="T48" fmla="*/ 1116 w 5737"/>
                <a:gd name="T49" fmla="*/ 450 h 5170"/>
                <a:gd name="T50" fmla="*/ 143 w 5737"/>
                <a:gd name="T51" fmla="*/ 2136 h 5170"/>
                <a:gd name="T52" fmla="*/ 143 w 5737"/>
                <a:gd name="T53" fmla="*/ 2136 h 5170"/>
                <a:gd name="T54" fmla="*/ 143 w 5737"/>
                <a:gd name="T55" fmla="*/ 3034 h 5170"/>
                <a:gd name="T56" fmla="*/ 1116 w 5737"/>
                <a:gd name="T57" fmla="*/ 4720 h 5170"/>
                <a:gd name="T58" fmla="*/ 1116 w 5737"/>
                <a:gd name="T59" fmla="*/ 4720 h 5170"/>
                <a:gd name="T60" fmla="*/ 1894 w 5737"/>
                <a:gd name="T61" fmla="*/ 5169 h 5170"/>
                <a:gd name="T62" fmla="*/ 3842 w 5737"/>
                <a:gd name="T63" fmla="*/ 5169 h 5170"/>
                <a:gd name="T64" fmla="*/ 3842 w 5737"/>
                <a:gd name="T65" fmla="*/ 5169 h 5170"/>
                <a:gd name="T66" fmla="*/ 4620 w 5737"/>
                <a:gd name="T67" fmla="*/ 4720 h 5170"/>
                <a:gd name="T68" fmla="*/ 5593 w 5737"/>
                <a:gd name="T69" fmla="*/ 3034 h 5170"/>
                <a:gd name="T70" fmla="*/ 5593 w 5737"/>
                <a:gd name="T71" fmla="*/ 3034 h 5170"/>
                <a:gd name="T72" fmla="*/ 5593 w 5737"/>
                <a:gd name="T73" fmla="*/ 2136 h 5170"/>
                <a:gd name="T74" fmla="*/ 4620 w 5737"/>
                <a:gd name="T75" fmla="*/ 450 h 5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37" h="5170">
                  <a:moveTo>
                    <a:pt x="4220" y="4029"/>
                  </a:moveTo>
                  <a:lnTo>
                    <a:pt x="4220" y="4029"/>
                  </a:lnTo>
                  <a:cubicBezTo>
                    <a:pt x="4078" y="4276"/>
                    <a:pt x="3728" y="4478"/>
                    <a:pt x="3443" y="4478"/>
                  </a:cubicBezTo>
                  <a:lnTo>
                    <a:pt x="2293" y="4478"/>
                  </a:lnTo>
                  <a:lnTo>
                    <a:pt x="2293" y="4478"/>
                  </a:lnTo>
                  <a:cubicBezTo>
                    <a:pt x="2008" y="4478"/>
                    <a:pt x="1658" y="4276"/>
                    <a:pt x="1516" y="4029"/>
                  </a:cubicBezTo>
                  <a:lnTo>
                    <a:pt x="941" y="3034"/>
                  </a:lnTo>
                  <a:lnTo>
                    <a:pt x="941" y="3034"/>
                  </a:lnTo>
                  <a:cubicBezTo>
                    <a:pt x="798" y="2787"/>
                    <a:pt x="798" y="2383"/>
                    <a:pt x="941" y="2136"/>
                  </a:cubicBezTo>
                  <a:lnTo>
                    <a:pt x="1516" y="1141"/>
                  </a:lnTo>
                  <a:lnTo>
                    <a:pt x="1516" y="1141"/>
                  </a:lnTo>
                  <a:cubicBezTo>
                    <a:pt x="1658" y="894"/>
                    <a:pt x="2008" y="692"/>
                    <a:pt x="2293" y="692"/>
                  </a:cubicBezTo>
                  <a:lnTo>
                    <a:pt x="3443" y="692"/>
                  </a:lnTo>
                  <a:lnTo>
                    <a:pt x="3443" y="692"/>
                  </a:lnTo>
                  <a:cubicBezTo>
                    <a:pt x="3728" y="692"/>
                    <a:pt x="4078" y="894"/>
                    <a:pt x="4220" y="1141"/>
                  </a:cubicBezTo>
                  <a:lnTo>
                    <a:pt x="4795" y="2136"/>
                  </a:lnTo>
                  <a:lnTo>
                    <a:pt x="4795" y="2136"/>
                  </a:lnTo>
                  <a:cubicBezTo>
                    <a:pt x="4938" y="2383"/>
                    <a:pt x="4938" y="2787"/>
                    <a:pt x="4795" y="3034"/>
                  </a:cubicBezTo>
                  <a:lnTo>
                    <a:pt x="4220" y="4029"/>
                  </a:lnTo>
                  <a:close/>
                  <a:moveTo>
                    <a:pt x="4620" y="450"/>
                  </a:moveTo>
                  <a:lnTo>
                    <a:pt x="4620" y="450"/>
                  </a:lnTo>
                  <a:cubicBezTo>
                    <a:pt x="4477" y="202"/>
                    <a:pt x="4127" y="0"/>
                    <a:pt x="3842" y="0"/>
                  </a:cubicBezTo>
                  <a:lnTo>
                    <a:pt x="1894" y="0"/>
                  </a:lnTo>
                  <a:lnTo>
                    <a:pt x="1894" y="0"/>
                  </a:lnTo>
                  <a:cubicBezTo>
                    <a:pt x="1609" y="0"/>
                    <a:pt x="1259" y="202"/>
                    <a:pt x="1116" y="450"/>
                  </a:cubicBezTo>
                  <a:lnTo>
                    <a:pt x="143" y="2136"/>
                  </a:lnTo>
                  <a:lnTo>
                    <a:pt x="143" y="2136"/>
                  </a:lnTo>
                  <a:cubicBezTo>
                    <a:pt x="0" y="2383"/>
                    <a:pt x="0" y="2787"/>
                    <a:pt x="143" y="3034"/>
                  </a:cubicBezTo>
                  <a:lnTo>
                    <a:pt x="1116" y="4720"/>
                  </a:lnTo>
                  <a:lnTo>
                    <a:pt x="1116" y="4720"/>
                  </a:lnTo>
                  <a:cubicBezTo>
                    <a:pt x="1259" y="4967"/>
                    <a:pt x="1609" y="5169"/>
                    <a:pt x="1894" y="5169"/>
                  </a:cubicBezTo>
                  <a:lnTo>
                    <a:pt x="3842" y="5169"/>
                  </a:lnTo>
                  <a:lnTo>
                    <a:pt x="3842" y="5169"/>
                  </a:lnTo>
                  <a:cubicBezTo>
                    <a:pt x="4127" y="5169"/>
                    <a:pt x="4477" y="4967"/>
                    <a:pt x="4620" y="4720"/>
                  </a:cubicBezTo>
                  <a:lnTo>
                    <a:pt x="5593" y="3034"/>
                  </a:lnTo>
                  <a:lnTo>
                    <a:pt x="5593" y="3034"/>
                  </a:lnTo>
                  <a:cubicBezTo>
                    <a:pt x="5736" y="2787"/>
                    <a:pt x="5736" y="2383"/>
                    <a:pt x="5593" y="2136"/>
                  </a:cubicBezTo>
                  <a:lnTo>
                    <a:pt x="4620" y="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49" dirty="0">
                <a:solidFill>
                  <a:srgbClr val="4998A3"/>
                </a:solidFill>
                <a:latin typeface="Calibri Light" panose="020F0302020204030204"/>
                <a:cs typeface="+mn-cs"/>
              </a:endParaRPr>
            </a:p>
          </p:txBody>
        </p:sp>
        <p:sp>
          <p:nvSpPr>
            <p:cNvPr id="19" name="Pie 20">
              <a:extLst>
                <a:ext uri="{FF2B5EF4-FFF2-40B4-BE49-F238E27FC236}">
                  <a16:creationId xmlns:a16="http://schemas.microsoft.com/office/drawing/2014/main" id="{72064A3F-6B7B-4262-82E6-60946D5049A2}"/>
                </a:ext>
              </a:extLst>
            </p:cNvPr>
            <p:cNvSpPr/>
            <p:nvPr/>
          </p:nvSpPr>
          <p:spPr>
            <a:xfrm>
              <a:off x="3977446" y="3788229"/>
              <a:ext cx="5978394" cy="6139541"/>
            </a:xfrm>
            <a:prstGeom prst="pie">
              <a:avLst>
                <a:gd name="adj1" fmla="val 19210102"/>
                <a:gd name="adj2" fmla="val 16166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675" dirty="0">
                <a:solidFill>
                  <a:srgbClr val="4998A3"/>
                </a:solidFill>
                <a:latin typeface="Calibri Light" panose="020F0302020204030204"/>
              </a:endParaRPr>
            </a:p>
          </p:txBody>
        </p:sp>
        <p:sp useBgFill="1">
          <p:nvSpPr>
            <p:cNvPr id="20" name="Freeform 24">
              <a:extLst>
                <a:ext uri="{FF2B5EF4-FFF2-40B4-BE49-F238E27FC236}">
                  <a16:creationId xmlns:a16="http://schemas.microsoft.com/office/drawing/2014/main" id="{3BDF7A42-F5ED-4BC6-80D2-C76D33611448}"/>
                </a:ext>
              </a:extLst>
            </p:cNvPr>
            <p:cNvSpPr/>
            <p:nvPr/>
          </p:nvSpPr>
          <p:spPr>
            <a:xfrm>
              <a:off x="3840482" y="3683726"/>
              <a:ext cx="6219862" cy="6426925"/>
            </a:xfrm>
            <a:custGeom>
              <a:avLst/>
              <a:gdLst>
                <a:gd name="connsiteX0" fmla="*/ 2503290 w 6219862"/>
                <a:gd name="connsiteY0" fmla="*/ 1217550 h 6426925"/>
                <a:gd name="connsiteX1" fmla="*/ 3701678 w 6219862"/>
                <a:gd name="connsiteY1" fmla="*/ 1217550 h 6426925"/>
                <a:gd name="connsiteX2" fmla="*/ 4511371 w 6219862"/>
                <a:gd name="connsiteY2" fmla="*/ 1685275 h 6426925"/>
                <a:gd name="connsiteX3" fmla="*/ 5110565 w 6219862"/>
                <a:gd name="connsiteY3" fmla="*/ 2721769 h 6426925"/>
                <a:gd name="connsiteX4" fmla="*/ 5110565 w 6219862"/>
                <a:gd name="connsiteY4" fmla="*/ 3657219 h 6426925"/>
                <a:gd name="connsiteX5" fmla="*/ 4511371 w 6219862"/>
                <a:gd name="connsiteY5" fmla="*/ 4693714 h 6426925"/>
                <a:gd name="connsiteX6" fmla="*/ 3701678 w 6219862"/>
                <a:gd name="connsiteY6" fmla="*/ 5161438 h 6426925"/>
                <a:gd name="connsiteX7" fmla="*/ 2503290 w 6219862"/>
                <a:gd name="connsiteY7" fmla="*/ 5161438 h 6426925"/>
                <a:gd name="connsiteX8" fmla="*/ 1693596 w 6219862"/>
                <a:gd name="connsiteY8" fmla="*/ 4693714 h 6426925"/>
                <a:gd name="connsiteX9" fmla="*/ 1094402 w 6219862"/>
                <a:gd name="connsiteY9" fmla="*/ 3657219 h 6426925"/>
                <a:gd name="connsiteX10" fmla="*/ 1094402 w 6219862"/>
                <a:gd name="connsiteY10" fmla="*/ 2721769 h 6426925"/>
                <a:gd name="connsiteX11" fmla="*/ 1693596 w 6219862"/>
                <a:gd name="connsiteY11" fmla="*/ 1685275 h 6426925"/>
                <a:gd name="connsiteX12" fmla="*/ 2503290 w 6219862"/>
                <a:gd name="connsiteY12" fmla="*/ 1217550 h 6426925"/>
                <a:gd name="connsiteX13" fmla="*/ 2087501 w 6219862"/>
                <a:gd name="connsiteY13" fmla="*/ 496691 h 6426925"/>
                <a:gd name="connsiteX14" fmla="*/ 1276766 w 6219862"/>
                <a:gd name="connsiteY14" fmla="*/ 965458 h 6426925"/>
                <a:gd name="connsiteX15" fmla="*/ 262825 w 6219862"/>
                <a:gd name="connsiteY15" fmla="*/ 2721769 h 6426925"/>
                <a:gd name="connsiteX16" fmla="*/ 262825 w 6219862"/>
                <a:gd name="connsiteY16" fmla="*/ 3657219 h 6426925"/>
                <a:gd name="connsiteX17" fmla="*/ 1276766 w 6219862"/>
                <a:gd name="connsiteY17" fmla="*/ 5413530 h 6426925"/>
                <a:gd name="connsiteX18" fmla="*/ 2087501 w 6219862"/>
                <a:gd name="connsiteY18" fmla="*/ 5881256 h 6426925"/>
                <a:gd name="connsiteX19" fmla="*/ 4117466 w 6219862"/>
                <a:gd name="connsiteY19" fmla="*/ 5881256 h 6426925"/>
                <a:gd name="connsiteX20" fmla="*/ 4928202 w 6219862"/>
                <a:gd name="connsiteY20" fmla="*/ 5413530 h 6426925"/>
                <a:gd name="connsiteX21" fmla="*/ 5942142 w 6219862"/>
                <a:gd name="connsiteY21" fmla="*/ 3657219 h 6426925"/>
                <a:gd name="connsiteX22" fmla="*/ 5942142 w 6219862"/>
                <a:gd name="connsiteY22" fmla="*/ 2721769 h 6426925"/>
                <a:gd name="connsiteX23" fmla="*/ 4928202 w 6219862"/>
                <a:gd name="connsiteY23" fmla="*/ 965458 h 6426925"/>
                <a:gd name="connsiteX24" fmla="*/ 4117466 w 6219862"/>
                <a:gd name="connsiteY24" fmla="*/ 496691 h 6426925"/>
                <a:gd name="connsiteX25" fmla="*/ 0 w 6219862"/>
                <a:gd name="connsiteY25" fmla="*/ 0 h 6426925"/>
                <a:gd name="connsiteX26" fmla="*/ 6219862 w 6219862"/>
                <a:gd name="connsiteY26" fmla="*/ 0 h 6426925"/>
                <a:gd name="connsiteX27" fmla="*/ 6219862 w 6219862"/>
                <a:gd name="connsiteY27" fmla="*/ 6426925 h 6426925"/>
                <a:gd name="connsiteX28" fmla="*/ 0 w 6219862"/>
                <a:gd name="connsiteY28" fmla="*/ 6426925 h 642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19862" h="6426925">
                  <a:moveTo>
                    <a:pt x="2503290" y="1217550"/>
                  </a:moveTo>
                  <a:lnTo>
                    <a:pt x="3701678" y="1217550"/>
                  </a:lnTo>
                  <a:cubicBezTo>
                    <a:pt x="3998669" y="1217550"/>
                    <a:pt x="4363396" y="1427974"/>
                    <a:pt x="4511371" y="1685275"/>
                  </a:cubicBezTo>
                  <a:lnTo>
                    <a:pt x="5110565" y="2721769"/>
                  </a:lnTo>
                  <a:cubicBezTo>
                    <a:pt x="5259582" y="2979070"/>
                    <a:pt x="5259582" y="3399918"/>
                    <a:pt x="5110565" y="3657219"/>
                  </a:cubicBezTo>
                  <a:lnTo>
                    <a:pt x="4511371" y="4693714"/>
                  </a:lnTo>
                  <a:cubicBezTo>
                    <a:pt x="4363396" y="4951014"/>
                    <a:pt x="3998669" y="5161438"/>
                    <a:pt x="3701678" y="5161438"/>
                  </a:cubicBezTo>
                  <a:lnTo>
                    <a:pt x="2503290" y="5161438"/>
                  </a:lnTo>
                  <a:cubicBezTo>
                    <a:pt x="2206298" y="5161438"/>
                    <a:pt x="1841571" y="4951014"/>
                    <a:pt x="1693596" y="4693714"/>
                  </a:cubicBezTo>
                  <a:lnTo>
                    <a:pt x="1094402" y="3657219"/>
                  </a:lnTo>
                  <a:cubicBezTo>
                    <a:pt x="945385" y="3399918"/>
                    <a:pt x="945385" y="2979070"/>
                    <a:pt x="1094402" y="2721769"/>
                  </a:cubicBezTo>
                  <a:lnTo>
                    <a:pt x="1693596" y="1685275"/>
                  </a:lnTo>
                  <a:cubicBezTo>
                    <a:pt x="1841571" y="1427974"/>
                    <a:pt x="2206298" y="1217550"/>
                    <a:pt x="2503290" y="1217550"/>
                  </a:cubicBezTo>
                  <a:close/>
                  <a:moveTo>
                    <a:pt x="2087501" y="496691"/>
                  </a:moveTo>
                  <a:cubicBezTo>
                    <a:pt x="1790509" y="496691"/>
                    <a:pt x="1425783" y="707115"/>
                    <a:pt x="1276766" y="965458"/>
                  </a:cubicBezTo>
                  <a:lnTo>
                    <a:pt x="262825" y="2721769"/>
                  </a:lnTo>
                  <a:cubicBezTo>
                    <a:pt x="113808" y="2979070"/>
                    <a:pt x="113808" y="3399918"/>
                    <a:pt x="262825" y="3657219"/>
                  </a:cubicBezTo>
                  <a:lnTo>
                    <a:pt x="1276766" y="5413530"/>
                  </a:lnTo>
                  <a:cubicBezTo>
                    <a:pt x="1425783" y="5670831"/>
                    <a:pt x="1790509" y="5881256"/>
                    <a:pt x="2087501" y="5881256"/>
                  </a:cubicBezTo>
                  <a:lnTo>
                    <a:pt x="4117466" y="5881256"/>
                  </a:lnTo>
                  <a:cubicBezTo>
                    <a:pt x="4414458" y="5881256"/>
                    <a:pt x="4779184" y="5670831"/>
                    <a:pt x="4928202" y="5413530"/>
                  </a:cubicBezTo>
                  <a:lnTo>
                    <a:pt x="5942142" y="3657219"/>
                  </a:lnTo>
                  <a:cubicBezTo>
                    <a:pt x="6091159" y="3399918"/>
                    <a:pt x="6091159" y="2979070"/>
                    <a:pt x="5942142" y="2721769"/>
                  </a:cubicBezTo>
                  <a:lnTo>
                    <a:pt x="4928202" y="965458"/>
                  </a:lnTo>
                  <a:cubicBezTo>
                    <a:pt x="4779184" y="707115"/>
                    <a:pt x="4414458" y="496691"/>
                    <a:pt x="4117466" y="496691"/>
                  </a:cubicBezTo>
                  <a:close/>
                  <a:moveTo>
                    <a:pt x="0" y="0"/>
                  </a:moveTo>
                  <a:lnTo>
                    <a:pt x="6219862" y="0"/>
                  </a:lnTo>
                  <a:lnTo>
                    <a:pt x="6219862" y="6426925"/>
                  </a:lnTo>
                  <a:lnTo>
                    <a:pt x="0" y="64269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675" dirty="0">
                <a:solidFill>
                  <a:srgbClr val="4998A3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4FA600-252E-462D-A56A-287496D93381}"/>
              </a:ext>
            </a:extLst>
          </p:cNvPr>
          <p:cNvGrpSpPr/>
          <p:nvPr/>
        </p:nvGrpSpPr>
        <p:grpSpPr>
          <a:xfrm>
            <a:off x="5378346" y="1699763"/>
            <a:ext cx="2332448" cy="2410097"/>
            <a:chOff x="3840482" y="3683726"/>
            <a:chExt cx="6219862" cy="6426925"/>
          </a:xfrm>
        </p:grpSpPr>
        <p:sp>
          <p:nvSpPr>
            <p:cNvPr id="22" name="Freeform 1">
              <a:extLst>
                <a:ext uri="{FF2B5EF4-FFF2-40B4-BE49-F238E27FC236}">
                  <a16:creationId xmlns:a16="http://schemas.microsoft.com/office/drawing/2014/main" id="{A2E06B08-98D2-4799-91D8-BA620B610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446" y="4174386"/>
              <a:ext cx="5978393" cy="5385606"/>
            </a:xfrm>
            <a:custGeom>
              <a:avLst/>
              <a:gdLst>
                <a:gd name="T0" fmla="*/ 4220 w 5737"/>
                <a:gd name="T1" fmla="*/ 4029 h 5170"/>
                <a:gd name="T2" fmla="*/ 4220 w 5737"/>
                <a:gd name="T3" fmla="*/ 4029 h 5170"/>
                <a:gd name="T4" fmla="*/ 3443 w 5737"/>
                <a:gd name="T5" fmla="*/ 4478 h 5170"/>
                <a:gd name="T6" fmla="*/ 2293 w 5737"/>
                <a:gd name="T7" fmla="*/ 4478 h 5170"/>
                <a:gd name="T8" fmla="*/ 2293 w 5737"/>
                <a:gd name="T9" fmla="*/ 4478 h 5170"/>
                <a:gd name="T10" fmla="*/ 1516 w 5737"/>
                <a:gd name="T11" fmla="*/ 4029 h 5170"/>
                <a:gd name="T12" fmla="*/ 941 w 5737"/>
                <a:gd name="T13" fmla="*/ 3034 h 5170"/>
                <a:gd name="T14" fmla="*/ 941 w 5737"/>
                <a:gd name="T15" fmla="*/ 3034 h 5170"/>
                <a:gd name="T16" fmla="*/ 941 w 5737"/>
                <a:gd name="T17" fmla="*/ 2136 h 5170"/>
                <a:gd name="T18" fmla="*/ 1516 w 5737"/>
                <a:gd name="T19" fmla="*/ 1141 h 5170"/>
                <a:gd name="T20" fmla="*/ 1516 w 5737"/>
                <a:gd name="T21" fmla="*/ 1141 h 5170"/>
                <a:gd name="T22" fmla="*/ 2293 w 5737"/>
                <a:gd name="T23" fmla="*/ 692 h 5170"/>
                <a:gd name="T24" fmla="*/ 3443 w 5737"/>
                <a:gd name="T25" fmla="*/ 692 h 5170"/>
                <a:gd name="T26" fmla="*/ 3443 w 5737"/>
                <a:gd name="T27" fmla="*/ 692 h 5170"/>
                <a:gd name="T28" fmla="*/ 4220 w 5737"/>
                <a:gd name="T29" fmla="*/ 1141 h 5170"/>
                <a:gd name="T30" fmla="*/ 4795 w 5737"/>
                <a:gd name="T31" fmla="*/ 2136 h 5170"/>
                <a:gd name="T32" fmla="*/ 4795 w 5737"/>
                <a:gd name="T33" fmla="*/ 2136 h 5170"/>
                <a:gd name="T34" fmla="*/ 4795 w 5737"/>
                <a:gd name="T35" fmla="*/ 3034 h 5170"/>
                <a:gd name="T36" fmla="*/ 4220 w 5737"/>
                <a:gd name="T37" fmla="*/ 4029 h 5170"/>
                <a:gd name="T38" fmla="*/ 4620 w 5737"/>
                <a:gd name="T39" fmla="*/ 450 h 5170"/>
                <a:gd name="T40" fmla="*/ 4620 w 5737"/>
                <a:gd name="T41" fmla="*/ 450 h 5170"/>
                <a:gd name="T42" fmla="*/ 3842 w 5737"/>
                <a:gd name="T43" fmla="*/ 0 h 5170"/>
                <a:gd name="T44" fmla="*/ 1894 w 5737"/>
                <a:gd name="T45" fmla="*/ 0 h 5170"/>
                <a:gd name="T46" fmla="*/ 1894 w 5737"/>
                <a:gd name="T47" fmla="*/ 0 h 5170"/>
                <a:gd name="T48" fmla="*/ 1116 w 5737"/>
                <a:gd name="T49" fmla="*/ 450 h 5170"/>
                <a:gd name="T50" fmla="*/ 143 w 5737"/>
                <a:gd name="T51" fmla="*/ 2136 h 5170"/>
                <a:gd name="T52" fmla="*/ 143 w 5737"/>
                <a:gd name="T53" fmla="*/ 2136 h 5170"/>
                <a:gd name="T54" fmla="*/ 143 w 5737"/>
                <a:gd name="T55" fmla="*/ 3034 h 5170"/>
                <a:gd name="T56" fmla="*/ 1116 w 5737"/>
                <a:gd name="T57" fmla="*/ 4720 h 5170"/>
                <a:gd name="T58" fmla="*/ 1116 w 5737"/>
                <a:gd name="T59" fmla="*/ 4720 h 5170"/>
                <a:gd name="T60" fmla="*/ 1894 w 5737"/>
                <a:gd name="T61" fmla="*/ 5169 h 5170"/>
                <a:gd name="T62" fmla="*/ 3842 w 5737"/>
                <a:gd name="T63" fmla="*/ 5169 h 5170"/>
                <a:gd name="T64" fmla="*/ 3842 w 5737"/>
                <a:gd name="T65" fmla="*/ 5169 h 5170"/>
                <a:gd name="T66" fmla="*/ 4620 w 5737"/>
                <a:gd name="T67" fmla="*/ 4720 h 5170"/>
                <a:gd name="T68" fmla="*/ 5593 w 5737"/>
                <a:gd name="T69" fmla="*/ 3034 h 5170"/>
                <a:gd name="T70" fmla="*/ 5593 w 5737"/>
                <a:gd name="T71" fmla="*/ 3034 h 5170"/>
                <a:gd name="T72" fmla="*/ 5593 w 5737"/>
                <a:gd name="T73" fmla="*/ 2136 h 5170"/>
                <a:gd name="T74" fmla="*/ 4620 w 5737"/>
                <a:gd name="T75" fmla="*/ 450 h 5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37" h="5170">
                  <a:moveTo>
                    <a:pt x="4220" y="4029"/>
                  </a:moveTo>
                  <a:lnTo>
                    <a:pt x="4220" y="4029"/>
                  </a:lnTo>
                  <a:cubicBezTo>
                    <a:pt x="4078" y="4276"/>
                    <a:pt x="3728" y="4478"/>
                    <a:pt x="3443" y="4478"/>
                  </a:cubicBezTo>
                  <a:lnTo>
                    <a:pt x="2293" y="4478"/>
                  </a:lnTo>
                  <a:lnTo>
                    <a:pt x="2293" y="4478"/>
                  </a:lnTo>
                  <a:cubicBezTo>
                    <a:pt x="2008" y="4478"/>
                    <a:pt x="1658" y="4276"/>
                    <a:pt x="1516" y="4029"/>
                  </a:cubicBezTo>
                  <a:lnTo>
                    <a:pt x="941" y="3034"/>
                  </a:lnTo>
                  <a:lnTo>
                    <a:pt x="941" y="3034"/>
                  </a:lnTo>
                  <a:cubicBezTo>
                    <a:pt x="798" y="2787"/>
                    <a:pt x="798" y="2383"/>
                    <a:pt x="941" y="2136"/>
                  </a:cubicBezTo>
                  <a:lnTo>
                    <a:pt x="1516" y="1141"/>
                  </a:lnTo>
                  <a:lnTo>
                    <a:pt x="1516" y="1141"/>
                  </a:lnTo>
                  <a:cubicBezTo>
                    <a:pt x="1658" y="894"/>
                    <a:pt x="2008" y="692"/>
                    <a:pt x="2293" y="692"/>
                  </a:cubicBezTo>
                  <a:lnTo>
                    <a:pt x="3443" y="692"/>
                  </a:lnTo>
                  <a:lnTo>
                    <a:pt x="3443" y="692"/>
                  </a:lnTo>
                  <a:cubicBezTo>
                    <a:pt x="3728" y="692"/>
                    <a:pt x="4078" y="894"/>
                    <a:pt x="4220" y="1141"/>
                  </a:cubicBezTo>
                  <a:lnTo>
                    <a:pt x="4795" y="2136"/>
                  </a:lnTo>
                  <a:lnTo>
                    <a:pt x="4795" y="2136"/>
                  </a:lnTo>
                  <a:cubicBezTo>
                    <a:pt x="4938" y="2383"/>
                    <a:pt x="4938" y="2787"/>
                    <a:pt x="4795" y="3034"/>
                  </a:cubicBezTo>
                  <a:lnTo>
                    <a:pt x="4220" y="4029"/>
                  </a:lnTo>
                  <a:close/>
                  <a:moveTo>
                    <a:pt x="4620" y="450"/>
                  </a:moveTo>
                  <a:lnTo>
                    <a:pt x="4620" y="450"/>
                  </a:lnTo>
                  <a:cubicBezTo>
                    <a:pt x="4477" y="202"/>
                    <a:pt x="4127" y="0"/>
                    <a:pt x="3842" y="0"/>
                  </a:cubicBezTo>
                  <a:lnTo>
                    <a:pt x="1894" y="0"/>
                  </a:lnTo>
                  <a:lnTo>
                    <a:pt x="1894" y="0"/>
                  </a:lnTo>
                  <a:cubicBezTo>
                    <a:pt x="1609" y="0"/>
                    <a:pt x="1259" y="202"/>
                    <a:pt x="1116" y="450"/>
                  </a:cubicBezTo>
                  <a:lnTo>
                    <a:pt x="143" y="2136"/>
                  </a:lnTo>
                  <a:lnTo>
                    <a:pt x="143" y="2136"/>
                  </a:lnTo>
                  <a:cubicBezTo>
                    <a:pt x="0" y="2383"/>
                    <a:pt x="0" y="2787"/>
                    <a:pt x="143" y="3034"/>
                  </a:cubicBezTo>
                  <a:lnTo>
                    <a:pt x="1116" y="4720"/>
                  </a:lnTo>
                  <a:lnTo>
                    <a:pt x="1116" y="4720"/>
                  </a:lnTo>
                  <a:cubicBezTo>
                    <a:pt x="1259" y="4967"/>
                    <a:pt x="1609" y="5169"/>
                    <a:pt x="1894" y="5169"/>
                  </a:cubicBezTo>
                  <a:lnTo>
                    <a:pt x="3842" y="5169"/>
                  </a:lnTo>
                  <a:lnTo>
                    <a:pt x="3842" y="5169"/>
                  </a:lnTo>
                  <a:cubicBezTo>
                    <a:pt x="4127" y="5169"/>
                    <a:pt x="4477" y="4967"/>
                    <a:pt x="4620" y="4720"/>
                  </a:cubicBezTo>
                  <a:lnTo>
                    <a:pt x="5593" y="3034"/>
                  </a:lnTo>
                  <a:lnTo>
                    <a:pt x="5593" y="3034"/>
                  </a:lnTo>
                  <a:cubicBezTo>
                    <a:pt x="5736" y="2787"/>
                    <a:pt x="5736" y="2383"/>
                    <a:pt x="5593" y="2136"/>
                  </a:cubicBezTo>
                  <a:lnTo>
                    <a:pt x="4620" y="4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49" dirty="0">
                <a:solidFill>
                  <a:prstClr val="black"/>
                </a:solidFill>
                <a:latin typeface="Calibri Light" panose="020F0302020204030204"/>
                <a:cs typeface="+mn-cs"/>
              </a:endParaRPr>
            </a:p>
          </p:txBody>
        </p:sp>
        <p:sp>
          <p:nvSpPr>
            <p:cNvPr id="23" name="Pie 28">
              <a:extLst>
                <a:ext uri="{FF2B5EF4-FFF2-40B4-BE49-F238E27FC236}">
                  <a16:creationId xmlns:a16="http://schemas.microsoft.com/office/drawing/2014/main" id="{CE09E720-ED77-4063-9584-F9F13B66C083}"/>
                </a:ext>
              </a:extLst>
            </p:cNvPr>
            <p:cNvSpPr/>
            <p:nvPr/>
          </p:nvSpPr>
          <p:spPr>
            <a:xfrm>
              <a:off x="3977446" y="3788229"/>
              <a:ext cx="5978394" cy="6139541"/>
            </a:xfrm>
            <a:prstGeom prst="pie">
              <a:avLst>
                <a:gd name="adj1" fmla="val 5376319"/>
                <a:gd name="adj2" fmla="val 16166297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675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 useBgFill="1">
          <p:nvSpPr>
            <p:cNvPr id="24" name="Freeform 29">
              <a:extLst>
                <a:ext uri="{FF2B5EF4-FFF2-40B4-BE49-F238E27FC236}">
                  <a16:creationId xmlns:a16="http://schemas.microsoft.com/office/drawing/2014/main" id="{81383B2A-7E21-41B9-A1B4-913678590016}"/>
                </a:ext>
              </a:extLst>
            </p:cNvPr>
            <p:cNvSpPr/>
            <p:nvPr/>
          </p:nvSpPr>
          <p:spPr>
            <a:xfrm>
              <a:off x="3840482" y="3683726"/>
              <a:ext cx="6219862" cy="6426925"/>
            </a:xfrm>
            <a:custGeom>
              <a:avLst/>
              <a:gdLst>
                <a:gd name="connsiteX0" fmla="*/ 2503290 w 6219862"/>
                <a:gd name="connsiteY0" fmla="*/ 1217550 h 6426925"/>
                <a:gd name="connsiteX1" fmla="*/ 3701678 w 6219862"/>
                <a:gd name="connsiteY1" fmla="*/ 1217550 h 6426925"/>
                <a:gd name="connsiteX2" fmla="*/ 4511371 w 6219862"/>
                <a:gd name="connsiteY2" fmla="*/ 1685275 h 6426925"/>
                <a:gd name="connsiteX3" fmla="*/ 5110565 w 6219862"/>
                <a:gd name="connsiteY3" fmla="*/ 2721769 h 6426925"/>
                <a:gd name="connsiteX4" fmla="*/ 5110565 w 6219862"/>
                <a:gd name="connsiteY4" fmla="*/ 3657219 h 6426925"/>
                <a:gd name="connsiteX5" fmla="*/ 4511371 w 6219862"/>
                <a:gd name="connsiteY5" fmla="*/ 4693714 h 6426925"/>
                <a:gd name="connsiteX6" fmla="*/ 3701678 w 6219862"/>
                <a:gd name="connsiteY6" fmla="*/ 5161438 h 6426925"/>
                <a:gd name="connsiteX7" fmla="*/ 2503290 w 6219862"/>
                <a:gd name="connsiteY7" fmla="*/ 5161438 h 6426925"/>
                <a:gd name="connsiteX8" fmla="*/ 1693596 w 6219862"/>
                <a:gd name="connsiteY8" fmla="*/ 4693714 h 6426925"/>
                <a:gd name="connsiteX9" fmla="*/ 1094402 w 6219862"/>
                <a:gd name="connsiteY9" fmla="*/ 3657219 h 6426925"/>
                <a:gd name="connsiteX10" fmla="*/ 1094402 w 6219862"/>
                <a:gd name="connsiteY10" fmla="*/ 2721769 h 6426925"/>
                <a:gd name="connsiteX11" fmla="*/ 1693596 w 6219862"/>
                <a:gd name="connsiteY11" fmla="*/ 1685275 h 6426925"/>
                <a:gd name="connsiteX12" fmla="*/ 2503290 w 6219862"/>
                <a:gd name="connsiteY12" fmla="*/ 1217550 h 6426925"/>
                <a:gd name="connsiteX13" fmla="*/ 2087501 w 6219862"/>
                <a:gd name="connsiteY13" fmla="*/ 496691 h 6426925"/>
                <a:gd name="connsiteX14" fmla="*/ 1276766 w 6219862"/>
                <a:gd name="connsiteY14" fmla="*/ 965458 h 6426925"/>
                <a:gd name="connsiteX15" fmla="*/ 262825 w 6219862"/>
                <a:gd name="connsiteY15" fmla="*/ 2721769 h 6426925"/>
                <a:gd name="connsiteX16" fmla="*/ 262825 w 6219862"/>
                <a:gd name="connsiteY16" fmla="*/ 3657219 h 6426925"/>
                <a:gd name="connsiteX17" fmla="*/ 1276766 w 6219862"/>
                <a:gd name="connsiteY17" fmla="*/ 5413530 h 6426925"/>
                <a:gd name="connsiteX18" fmla="*/ 2087501 w 6219862"/>
                <a:gd name="connsiteY18" fmla="*/ 5881256 h 6426925"/>
                <a:gd name="connsiteX19" fmla="*/ 4117466 w 6219862"/>
                <a:gd name="connsiteY19" fmla="*/ 5881256 h 6426925"/>
                <a:gd name="connsiteX20" fmla="*/ 4928202 w 6219862"/>
                <a:gd name="connsiteY20" fmla="*/ 5413530 h 6426925"/>
                <a:gd name="connsiteX21" fmla="*/ 5942142 w 6219862"/>
                <a:gd name="connsiteY21" fmla="*/ 3657219 h 6426925"/>
                <a:gd name="connsiteX22" fmla="*/ 5942142 w 6219862"/>
                <a:gd name="connsiteY22" fmla="*/ 2721769 h 6426925"/>
                <a:gd name="connsiteX23" fmla="*/ 4928202 w 6219862"/>
                <a:gd name="connsiteY23" fmla="*/ 965458 h 6426925"/>
                <a:gd name="connsiteX24" fmla="*/ 4117466 w 6219862"/>
                <a:gd name="connsiteY24" fmla="*/ 496691 h 6426925"/>
                <a:gd name="connsiteX25" fmla="*/ 0 w 6219862"/>
                <a:gd name="connsiteY25" fmla="*/ 0 h 6426925"/>
                <a:gd name="connsiteX26" fmla="*/ 6219862 w 6219862"/>
                <a:gd name="connsiteY26" fmla="*/ 0 h 6426925"/>
                <a:gd name="connsiteX27" fmla="*/ 6219862 w 6219862"/>
                <a:gd name="connsiteY27" fmla="*/ 6426925 h 6426925"/>
                <a:gd name="connsiteX28" fmla="*/ 0 w 6219862"/>
                <a:gd name="connsiteY28" fmla="*/ 6426925 h 642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19862" h="6426925">
                  <a:moveTo>
                    <a:pt x="2503290" y="1217550"/>
                  </a:moveTo>
                  <a:lnTo>
                    <a:pt x="3701678" y="1217550"/>
                  </a:lnTo>
                  <a:cubicBezTo>
                    <a:pt x="3998669" y="1217550"/>
                    <a:pt x="4363396" y="1427974"/>
                    <a:pt x="4511371" y="1685275"/>
                  </a:cubicBezTo>
                  <a:lnTo>
                    <a:pt x="5110565" y="2721769"/>
                  </a:lnTo>
                  <a:cubicBezTo>
                    <a:pt x="5259582" y="2979070"/>
                    <a:pt x="5259582" y="3399918"/>
                    <a:pt x="5110565" y="3657219"/>
                  </a:cubicBezTo>
                  <a:lnTo>
                    <a:pt x="4511371" y="4693714"/>
                  </a:lnTo>
                  <a:cubicBezTo>
                    <a:pt x="4363396" y="4951014"/>
                    <a:pt x="3998669" y="5161438"/>
                    <a:pt x="3701678" y="5161438"/>
                  </a:cubicBezTo>
                  <a:lnTo>
                    <a:pt x="2503290" y="5161438"/>
                  </a:lnTo>
                  <a:cubicBezTo>
                    <a:pt x="2206298" y="5161438"/>
                    <a:pt x="1841571" y="4951014"/>
                    <a:pt x="1693596" y="4693714"/>
                  </a:cubicBezTo>
                  <a:lnTo>
                    <a:pt x="1094402" y="3657219"/>
                  </a:lnTo>
                  <a:cubicBezTo>
                    <a:pt x="945385" y="3399918"/>
                    <a:pt x="945385" y="2979070"/>
                    <a:pt x="1094402" y="2721769"/>
                  </a:cubicBezTo>
                  <a:lnTo>
                    <a:pt x="1693596" y="1685275"/>
                  </a:lnTo>
                  <a:cubicBezTo>
                    <a:pt x="1841571" y="1427974"/>
                    <a:pt x="2206298" y="1217550"/>
                    <a:pt x="2503290" y="1217550"/>
                  </a:cubicBezTo>
                  <a:close/>
                  <a:moveTo>
                    <a:pt x="2087501" y="496691"/>
                  </a:moveTo>
                  <a:cubicBezTo>
                    <a:pt x="1790509" y="496691"/>
                    <a:pt x="1425783" y="707115"/>
                    <a:pt x="1276766" y="965458"/>
                  </a:cubicBezTo>
                  <a:lnTo>
                    <a:pt x="262825" y="2721769"/>
                  </a:lnTo>
                  <a:cubicBezTo>
                    <a:pt x="113808" y="2979070"/>
                    <a:pt x="113808" y="3399918"/>
                    <a:pt x="262825" y="3657219"/>
                  </a:cubicBezTo>
                  <a:lnTo>
                    <a:pt x="1276766" y="5413530"/>
                  </a:lnTo>
                  <a:cubicBezTo>
                    <a:pt x="1425783" y="5670831"/>
                    <a:pt x="1790509" y="5881256"/>
                    <a:pt x="2087501" y="5881256"/>
                  </a:cubicBezTo>
                  <a:lnTo>
                    <a:pt x="4117466" y="5881256"/>
                  </a:lnTo>
                  <a:cubicBezTo>
                    <a:pt x="4414458" y="5881256"/>
                    <a:pt x="4779184" y="5670831"/>
                    <a:pt x="4928202" y="5413530"/>
                  </a:cubicBezTo>
                  <a:lnTo>
                    <a:pt x="5942142" y="3657219"/>
                  </a:lnTo>
                  <a:cubicBezTo>
                    <a:pt x="6091159" y="3399918"/>
                    <a:pt x="6091159" y="2979070"/>
                    <a:pt x="5942142" y="2721769"/>
                  </a:cubicBezTo>
                  <a:lnTo>
                    <a:pt x="4928202" y="965458"/>
                  </a:lnTo>
                  <a:cubicBezTo>
                    <a:pt x="4779184" y="707115"/>
                    <a:pt x="4414458" y="496691"/>
                    <a:pt x="4117466" y="496691"/>
                  </a:cubicBezTo>
                  <a:close/>
                  <a:moveTo>
                    <a:pt x="0" y="0"/>
                  </a:moveTo>
                  <a:lnTo>
                    <a:pt x="6219862" y="0"/>
                  </a:lnTo>
                  <a:lnTo>
                    <a:pt x="6219862" y="6426925"/>
                  </a:lnTo>
                  <a:lnTo>
                    <a:pt x="0" y="64269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675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</p:grpSp>
      <p:sp>
        <p:nvSpPr>
          <p:cNvPr id="39" name="Subtitle 2">
            <a:extLst>
              <a:ext uri="{FF2B5EF4-FFF2-40B4-BE49-F238E27FC236}">
                <a16:creationId xmlns:a16="http://schemas.microsoft.com/office/drawing/2014/main" id="{187A4836-0B90-4A69-A5F5-1359139F8E3A}"/>
              </a:ext>
            </a:extLst>
          </p:cNvPr>
          <p:cNvSpPr txBox="1">
            <a:spLocks/>
          </p:cNvSpPr>
          <p:nvPr/>
        </p:nvSpPr>
        <p:spPr>
          <a:xfrm>
            <a:off x="987029" y="1169695"/>
            <a:ext cx="3470671" cy="590188"/>
          </a:xfrm>
          <a:prstGeom prst="rect">
            <a:avLst/>
          </a:prstGeom>
        </p:spPr>
        <p:txBody>
          <a:bodyPr vert="horz" wrap="square" lIns="81559" tIns="40780" rIns="81559" bIns="4078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15727" fontAlgn="auto">
              <a:lnSpc>
                <a:spcPct val="100000"/>
              </a:lnSpc>
              <a:spcAft>
                <a:spcPts val="0"/>
              </a:spcAft>
            </a:pPr>
            <a:r>
              <a:rPr lang="fr-FR" sz="1650" b="1" dirty="0">
                <a:solidFill>
                  <a:srgbClr val="4998A3"/>
                </a:solidFill>
                <a:latin typeface="Calibri" panose="020F0502020204030204"/>
                <a:ea typeface="Lato Light" panose="020F0502020204030203" pitchFamily="34" charset="0"/>
                <a:cs typeface="Lato Light" panose="020F0502020204030203" pitchFamily="34" charset="0"/>
              </a:rPr>
              <a:t>Analyse du comportement d’investissement de l’épargnant belge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7A1943F7-06F5-4E41-8CB1-C6903A9546DD}"/>
              </a:ext>
            </a:extLst>
          </p:cNvPr>
          <p:cNvSpPr txBox="1">
            <a:spLocks/>
          </p:cNvSpPr>
          <p:nvPr/>
        </p:nvSpPr>
        <p:spPr>
          <a:xfrm>
            <a:off x="5654280" y="1169695"/>
            <a:ext cx="1757942" cy="590188"/>
          </a:xfrm>
          <a:prstGeom prst="rect">
            <a:avLst/>
          </a:prstGeom>
        </p:spPr>
        <p:txBody>
          <a:bodyPr vert="horz" wrap="square" lIns="81559" tIns="40780" rIns="81559" bIns="40780" rtlCol="0" anchor="t">
            <a:spAutoFit/>
          </a:bodyPr>
          <a:lstStyle>
            <a:defPPr>
              <a:defRPr lang="en-US"/>
            </a:defPPr>
            <a:lvl1pPr indent="0" algn="ctr" defTabSz="1087636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200" b="1"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815727" fontAlgn="auto">
              <a:spcAft>
                <a:spcPts val="0"/>
              </a:spcAft>
            </a:pPr>
            <a:r>
              <a:rPr lang="fr-FR" sz="1650" dirty="0">
                <a:solidFill>
                  <a:srgbClr val="A5A5A5"/>
                </a:solidFill>
                <a:latin typeface="Calibri" panose="020F0502020204030204"/>
              </a:rPr>
              <a:t>Principes de base en investissement</a:t>
            </a:r>
          </a:p>
        </p:txBody>
      </p:sp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36BCA1B8-6431-4809-B0FC-F593BEF8F1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9"/>
          <a:stretch/>
        </p:blipFill>
        <p:spPr>
          <a:xfrm>
            <a:off x="6136061" y="2522715"/>
            <a:ext cx="891281" cy="76419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F88656D-61AA-4ED3-8F79-A166DE426A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5391" y="2407504"/>
            <a:ext cx="97392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75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90B80A-AA4C-4FC5-9051-0E336F8703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B8BE0-C39A-4E17-8F57-F728B60CE6E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699F50C-BE38-4BD0-BA84-9B090E1F2B9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C9B732-4D16-4B50-BE42-D2F0D519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Commentaires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CF98B3-1A92-4A2E-88BF-1629A26F0BDF}"/>
              </a:ext>
            </a:extLst>
          </p:cNvPr>
          <p:cNvGrpSpPr/>
          <p:nvPr/>
        </p:nvGrpSpPr>
        <p:grpSpPr>
          <a:xfrm>
            <a:off x="1449537" y="1699763"/>
            <a:ext cx="2332448" cy="2410097"/>
            <a:chOff x="3840482" y="3683726"/>
            <a:chExt cx="6219862" cy="6426925"/>
          </a:xfrm>
        </p:grpSpPr>
        <p:sp>
          <p:nvSpPr>
            <p:cNvPr id="18" name="Freeform 1">
              <a:extLst>
                <a:ext uri="{FF2B5EF4-FFF2-40B4-BE49-F238E27FC236}">
                  <a16:creationId xmlns:a16="http://schemas.microsoft.com/office/drawing/2014/main" id="{5C4A1BBE-99D5-463E-9B93-18D582C6D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446" y="4174386"/>
              <a:ext cx="5978393" cy="5385606"/>
            </a:xfrm>
            <a:custGeom>
              <a:avLst/>
              <a:gdLst>
                <a:gd name="T0" fmla="*/ 4220 w 5737"/>
                <a:gd name="T1" fmla="*/ 4029 h 5170"/>
                <a:gd name="T2" fmla="*/ 4220 w 5737"/>
                <a:gd name="T3" fmla="*/ 4029 h 5170"/>
                <a:gd name="T4" fmla="*/ 3443 w 5737"/>
                <a:gd name="T5" fmla="*/ 4478 h 5170"/>
                <a:gd name="T6" fmla="*/ 2293 w 5737"/>
                <a:gd name="T7" fmla="*/ 4478 h 5170"/>
                <a:gd name="T8" fmla="*/ 2293 w 5737"/>
                <a:gd name="T9" fmla="*/ 4478 h 5170"/>
                <a:gd name="T10" fmla="*/ 1516 w 5737"/>
                <a:gd name="T11" fmla="*/ 4029 h 5170"/>
                <a:gd name="T12" fmla="*/ 941 w 5737"/>
                <a:gd name="T13" fmla="*/ 3034 h 5170"/>
                <a:gd name="T14" fmla="*/ 941 w 5737"/>
                <a:gd name="T15" fmla="*/ 3034 h 5170"/>
                <a:gd name="T16" fmla="*/ 941 w 5737"/>
                <a:gd name="T17" fmla="*/ 2136 h 5170"/>
                <a:gd name="T18" fmla="*/ 1516 w 5737"/>
                <a:gd name="T19" fmla="*/ 1141 h 5170"/>
                <a:gd name="T20" fmla="*/ 1516 w 5737"/>
                <a:gd name="T21" fmla="*/ 1141 h 5170"/>
                <a:gd name="T22" fmla="*/ 2293 w 5737"/>
                <a:gd name="T23" fmla="*/ 692 h 5170"/>
                <a:gd name="T24" fmla="*/ 3443 w 5737"/>
                <a:gd name="T25" fmla="*/ 692 h 5170"/>
                <a:gd name="T26" fmla="*/ 3443 w 5737"/>
                <a:gd name="T27" fmla="*/ 692 h 5170"/>
                <a:gd name="T28" fmla="*/ 4220 w 5737"/>
                <a:gd name="T29" fmla="*/ 1141 h 5170"/>
                <a:gd name="T30" fmla="*/ 4795 w 5737"/>
                <a:gd name="T31" fmla="*/ 2136 h 5170"/>
                <a:gd name="T32" fmla="*/ 4795 w 5737"/>
                <a:gd name="T33" fmla="*/ 2136 h 5170"/>
                <a:gd name="T34" fmla="*/ 4795 w 5737"/>
                <a:gd name="T35" fmla="*/ 3034 h 5170"/>
                <a:gd name="T36" fmla="*/ 4220 w 5737"/>
                <a:gd name="T37" fmla="*/ 4029 h 5170"/>
                <a:gd name="T38" fmla="*/ 4620 w 5737"/>
                <a:gd name="T39" fmla="*/ 450 h 5170"/>
                <a:gd name="T40" fmla="*/ 4620 w 5737"/>
                <a:gd name="T41" fmla="*/ 450 h 5170"/>
                <a:gd name="T42" fmla="*/ 3842 w 5737"/>
                <a:gd name="T43" fmla="*/ 0 h 5170"/>
                <a:gd name="T44" fmla="*/ 1894 w 5737"/>
                <a:gd name="T45" fmla="*/ 0 h 5170"/>
                <a:gd name="T46" fmla="*/ 1894 w 5737"/>
                <a:gd name="T47" fmla="*/ 0 h 5170"/>
                <a:gd name="T48" fmla="*/ 1116 w 5737"/>
                <a:gd name="T49" fmla="*/ 450 h 5170"/>
                <a:gd name="T50" fmla="*/ 143 w 5737"/>
                <a:gd name="T51" fmla="*/ 2136 h 5170"/>
                <a:gd name="T52" fmla="*/ 143 w 5737"/>
                <a:gd name="T53" fmla="*/ 2136 h 5170"/>
                <a:gd name="T54" fmla="*/ 143 w 5737"/>
                <a:gd name="T55" fmla="*/ 3034 h 5170"/>
                <a:gd name="T56" fmla="*/ 1116 w 5737"/>
                <a:gd name="T57" fmla="*/ 4720 h 5170"/>
                <a:gd name="T58" fmla="*/ 1116 w 5737"/>
                <a:gd name="T59" fmla="*/ 4720 h 5170"/>
                <a:gd name="T60" fmla="*/ 1894 w 5737"/>
                <a:gd name="T61" fmla="*/ 5169 h 5170"/>
                <a:gd name="T62" fmla="*/ 3842 w 5737"/>
                <a:gd name="T63" fmla="*/ 5169 h 5170"/>
                <a:gd name="T64" fmla="*/ 3842 w 5737"/>
                <a:gd name="T65" fmla="*/ 5169 h 5170"/>
                <a:gd name="T66" fmla="*/ 4620 w 5737"/>
                <a:gd name="T67" fmla="*/ 4720 h 5170"/>
                <a:gd name="T68" fmla="*/ 5593 w 5737"/>
                <a:gd name="T69" fmla="*/ 3034 h 5170"/>
                <a:gd name="T70" fmla="*/ 5593 w 5737"/>
                <a:gd name="T71" fmla="*/ 3034 h 5170"/>
                <a:gd name="T72" fmla="*/ 5593 w 5737"/>
                <a:gd name="T73" fmla="*/ 2136 h 5170"/>
                <a:gd name="T74" fmla="*/ 4620 w 5737"/>
                <a:gd name="T75" fmla="*/ 450 h 5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37" h="5170">
                  <a:moveTo>
                    <a:pt x="4220" y="4029"/>
                  </a:moveTo>
                  <a:lnTo>
                    <a:pt x="4220" y="4029"/>
                  </a:lnTo>
                  <a:cubicBezTo>
                    <a:pt x="4078" y="4276"/>
                    <a:pt x="3728" y="4478"/>
                    <a:pt x="3443" y="4478"/>
                  </a:cubicBezTo>
                  <a:lnTo>
                    <a:pt x="2293" y="4478"/>
                  </a:lnTo>
                  <a:lnTo>
                    <a:pt x="2293" y="4478"/>
                  </a:lnTo>
                  <a:cubicBezTo>
                    <a:pt x="2008" y="4478"/>
                    <a:pt x="1658" y="4276"/>
                    <a:pt x="1516" y="4029"/>
                  </a:cubicBezTo>
                  <a:lnTo>
                    <a:pt x="941" y="3034"/>
                  </a:lnTo>
                  <a:lnTo>
                    <a:pt x="941" y="3034"/>
                  </a:lnTo>
                  <a:cubicBezTo>
                    <a:pt x="798" y="2787"/>
                    <a:pt x="798" y="2383"/>
                    <a:pt x="941" y="2136"/>
                  </a:cubicBezTo>
                  <a:lnTo>
                    <a:pt x="1516" y="1141"/>
                  </a:lnTo>
                  <a:lnTo>
                    <a:pt x="1516" y="1141"/>
                  </a:lnTo>
                  <a:cubicBezTo>
                    <a:pt x="1658" y="894"/>
                    <a:pt x="2008" y="692"/>
                    <a:pt x="2293" y="692"/>
                  </a:cubicBezTo>
                  <a:lnTo>
                    <a:pt x="3443" y="692"/>
                  </a:lnTo>
                  <a:lnTo>
                    <a:pt x="3443" y="692"/>
                  </a:lnTo>
                  <a:cubicBezTo>
                    <a:pt x="3728" y="692"/>
                    <a:pt x="4078" y="894"/>
                    <a:pt x="4220" y="1141"/>
                  </a:cubicBezTo>
                  <a:lnTo>
                    <a:pt x="4795" y="2136"/>
                  </a:lnTo>
                  <a:lnTo>
                    <a:pt x="4795" y="2136"/>
                  </a:lnTo>
                  <a:cubicBezTo>
                    <a:pt x="4938" y="2383"/>
                    <a:pt x="4938" y="2787"/>
                    <a:pt x="4795" y="3034"/>
                  </a:cubicBezTo>
                  <a:lnTo>
                    <a:pt x="4220" y="4029"/>
                  </a:lnTo>
                  <a:close/>
                  <a:moveTo>
                    <a:pt x="4620" y="450"/>
                  </a:moveTo>
                  <a:lnTo>
                    <a:pt x="4620" y="450"/>
                  </a:lnTo>
                  <a:cubicBezTo>
                    <a:pt x="4477" y="202"/>
                    <a:pt x="4127" y="0"/>
                    <a:pt x="3842" y="0"/>
                  </a:cubicBezTo>
                  <a:lnTo>
                    <a:pt x="1894" y="0"/>
                  </a:lnTo>
                  <a:lnTo>
                    <a:pt x="1894" y="0"/>
                  </a:lnTo>
                  <a:cubicBezTo>
                    <a:pt x="1609" y="0"/>
                    <a:pt x="1259" y="202"/>
                    <a:pt x="1116" y="450"/>
                  </a:cubicBezTo>
                  <a:lnTo>
                    <a:pt x="143" y="2136"/>
                  </a:lnTo>
                  <a:lnTo>
                    <a:pt x="143" y="2136"/>
                  </a:lnTo>
                  <a:cubicBezTo>
                    <a:pt x="0" y="2383"/>
                    <a:pt x="0" y="2787"/>
                    <a:pt x="143" y="3034"/>
                  </a:cubicBezTo>
                  <a:lnTo>
                    <a:pt x="1116" y="4720"/>
                  </a:lnTo>
                  <a:lnTo>
                    <a:pt x="1116" y="4720"/>
                  </a:lnTo>
                  <a:cubicBezTo>
                    <a:pt x="1259" y="4967"/>
                    <a:pt x="1609" y="5169"/>
                    <a:pt x="1894" y="5169"/>
                  </a:cubicBezTo>
                  <a:lnTo>
                    <a:pt x="3842" y="5169"/>
                  </a:lnTo>
                  <a:lnTo>
                    <a:pt x="3842" y="5169"/>
                  </a:lnTo>
                  <a:cubicBezTo>
                    <a:pt x="4127" y="5169"/>
                    <a:pt x="4477" y="4967"/>
                    <a:pt x="4620" y="4720"/>
                  </a:cubicBezTo>
                  <a:lnTo>
                    <a:pt x="5593" y="3034"/>
                  </a:lnTo>
                  <a:lnTo>
                    <a:pt x="5593" y="3034"/>
                  </a:lnTo>
                  <a:cubicBezTo>
                    <a:pt x="5736" y="2787"/>
                    <a:pt x="5736" y="2383"/>
                    <a:pt x="5593" y="2136"/>
                  </a:cubicBezTo>
                  <a:lnTo>
                    <a:pt x="4620" y="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49" dirty="0">
                <a:solidFill>
                  <a:srgbClr val="4998A3"/>
                </a:solidFill>
                <a:latin typeface="Calibri Light" panose="020F0302020204030204"/>
                <a:cs typeface="+mn-cs"/>
              </a:endParaRPr>
            </a:p>
          </p:txBody>
        </p:sp>
        <p:sp>
          <p:nvSpPr>
            <p:cNvPr id="19" name="Pie 20">
              <a:extLst>
                <a:ext uri="{FF2B5EF4-FFF2-40B4-BE49-F238E27FC236}">
                  <a16:creationId xmlns:a16="http://schemas.microsoft.com/office/drawing/2014/main" id="{72064A3F-6B7B-4262-82E6-60946D5049A2}"/>
                </a:ext>
              </a:extLst>
            </p:cNvPr>
            <p:cNvSpPr/>
            <p:nvPr/>
          </p:nvSpPr>
          <p:spPr>
            <a:xfrm>
              <a:off x="3977446" y="3788229"/>
              <a:ext cx="5978394" cy="6139541"/>
            </a:xfrm>
            <a:prstGeom prst="pie">
              <a:avLst>
                <a:gd name="adj1" fmla="val 19210102"/>
                <a:gd name="adj2" fmla="val 16166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675" dirty="0">
                <a:solidFill>
                  <a:srgbClr val="4998A3"/>
                </a:solidFill>
                <a:latin typeface="Calibri Light" panose="020F0302020204030204"/>
              </a:endParaRPr>
            </a:p>
          </p:txBody>
        </p:sp>
        <p:sp useBgFill="1">
          <p:nvSpPr>
            <p:cNvPr id="20" name="Freeform 24">
              <a:extLst>
                <a:ext uri="{FF2B5EF4-FFF2-40B4-BE49-F238E27FC236}">
                  <a16:creationId xmlns:a16="http://schemas.microsoft.com/office/drawing/2014/main" id="{3BDF7A42-F5ED-4BC6-80D2-C76D33611448}"/>
                </a:ext>
              </a:extLst>
            </p:cNvPr>
            <p:cNvSpPr/>
            <p:nvPr/>
          </p:nvSpPr>
          <p:spPr>
            <a:xfrm>
              <a:off x="3840482" y="3683726"/>
              <a:ext cx="6219862" cy="6426925"/>
            </a:xfrm>
            <a:custGeom>
              <a:avLst/>
              <a:gdLst>
                <a:gd name="connsiteX0" fmla="*/ 2503290 w 6219862"/>
                <a:gd name="connsiteY0" fmla="*/ 1217550 h 6426925"/>
                <a:gd name="connsiteX1" fmla="*/ 3701678 w 6219862"/>
                <a:gd name="connsiteY1" fmla="*/ 1217550 h 6426925"/>
                <a:gd name="connsiteX2" fmla="*/ 4511371 w 6219862"/>
                <a:gd name="connsiteY2" fmla="*/ 1685275 h 6426925"/>
                <a:gd name="connsiteX3" fmla="*/ 5110565 w 6219862"/>
                <a:gd name="connsiteY3" fmla="*/ 2721769 h 6426925"/>
                <a:gd name="connsiteX4" fmla="*/ 5110565 w 6219862"/>
                <a:gd name="connsiteY4" fmla="*/ 3657219 h 6426925"/>
                <a:gd name="connsiteX5" fmla="*/ 4511371 w 6219862"/>
                <a:gd name="connsiteY5" fmla="*/ 4693714 h 6426925"/>
                <a:gd name="connsiteX6" fmla="*/ 3701678 w 6219862"/>
                <a:gd name="connsiteY6" fmla="*/ 5161438 h 6426925"/>
                <a:gd name="connsiteX7" fmla="*/ 2503290 w 6219862"/>
                <a:gd name="connsiteY7" fmla="*/ 5161438 h 6426925"/>
                <a:gd name="connsiteX8" fmla="*/ 1693596 w 6219862"/>
                <a:gd name="connsiteY8" fmla="*/ 4693714 h 6426925"/>
                <a:gd name="connsiteX9" fmla="*/ 1094402 w 6219862"/>
                <a:gd name="connsiteY9" fmla="*/ 3657219 h 6426925"/>
                <a:gd name="connsiteX10" fmla="*/ 1094402 w 6219862"/>
                <a:gd name="connsiteY10" fmla="*/ 2721769 h 6426925"/>
                <a:gd name="connsiteX11" fmla="*/ 1693596 w 6219862"/>
                <a:gd name="connsiteY11" fmla="*/ 1685275 h 6426925"/>
                <a:gd name="connsiteX12" fmla="*/ 2503290 w 6219862"/>
                <a:gd name="connsiteY12" fmla="*/ 1217550 h 6426925"/>
                <a:gd name="connsiteX13" fmla="*/ 2087501 w 6219862"/>
                <a:gd name="connsiteY13" fmla="*/ 496691 h 6426925"/>
                <a:gd name="connsiteX14" fmla="*/ 1276766 w 6219862"/>
                <a:gd name="connsiteY14" fmla="*/ 965458 h 6426925"/>
                <a:gd name="connsiteX15" fmla="*/ 262825 w 6219862"/>
                <a:gd name="connsiteY15" fmla="*/ 2721769 h 6426925"/>
                <a:gd name="connsiteX16" fmla="*/ 262825 w 6219862"/>
                <a:gd name="connsiteY16" fmla="*/ 3657219 h 6426925"/>
                <a:gd name="connsiteX17" fmla="*/ 1276766 w 6219862"/>
                <a:gd name="connsiteY17" fmla="*/ 5413530 h 6426925"/>
                <a:gd name="connsiteX18" fmla="*/ 2087501 w 6219862"/>
                <a:gd name="connsiteY18" fmla="*/ 5881256 h 6426925"/>
                <a:gd name="connsiteX19" fmla="*/ 4117466 w 6219862"/>
                <a:gd name="connsiteY19" fmla="*/ 5881256 h 6426925"/>
                <a:gd name="connsiteX20" fmla="*/ 4928202 w 6219862"/>
                <a:gd name="connsiteY20" fmla="*/ 5413530 h 6426925"/>
                <a:gd name="connsiteX21" fmla="*/ 5942142 w 6219862"/>
                <a:gd name="connsiteY21" fmla="*/ 3657219 h 6426925"/>
                <a:gd name="connsiteX22" fmla="*/ 5942142 w 6219862"/>
                <a:gd name="connsiteY22" fmla="*/ 2721769 h 6426925"/>
                <a:gd name="connsiteX23" fmla="*/ 4928202 w 6219862"/>
                <a:gd name="connsiteY23" fmla="*/ 965458 h 6426925"/>
                <a:gd name="connsiteX24" fmla="*/ 4117466 w 6219862"/>
                <a:gd name="connsiteY24" fmla="*/ 496691 h 6426925"/>
                <a:gd name="connsiteX25" fmla="*/ 0 w 6219862"/>
                <a:gd name="connsiteY25" fmla="*/ 0 h 6426925"/>
                <a:gd name="connsiteX26" fmla="*/ 6219862 w 6219862"/>
                <a:gd name="connsiteY26" fmla="*/ 0 h 6426925"/>
                <a:gd name="connsiteX27" fmla="*/ 6219862 w 6219862"/>
                <a:gd name="connsiteY27" fmla="*/ 6426925 h 6426925"/>
                <a:gd name="connsiteX28" fmla="*/ 0 w 6219862"/>
                <a:gd name="connsiteY28" fmla="*/ 6426925 h 642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19862" h="6426925">
                  <a:moveTo>
                    <a:pt x="2503290" y="1217550"/>
                  </a:moveTo>
                  <a:lnTo>
                    <a:pt x="3701678" y="1217550"/>
                  </a:lnTo>
                  <a:cubicBezTo>
                    <a:pt x="3998669" y="1217550"/>
                    <a:pt x="4363396" y="1427974"/>
                    <a:pt x="4511371" y="1685275"/>
                  </a:cubicBezTo>
                  <a:lnTo>
                    <a:pt x="5110565" y="2721769"/>
                  </a:lnTo>
                  <a:cubicBezTo>
                    <a:pt x="5259582" y="2979070"/>
                    <a:pt x="5259582" y="3399918"/>
                    <a:pt x="5110565" y="3657219"/>
                  </a:cubicBezTo>
                  <a:lnTo>
                    <a:pt x="4511371" y="4693714"/>
                  </a:lnTo>
                  <a:cubicBezTo>
                    <a:pt x="4363396" y="4951014"/>
                    <a:pt x="3998669" y="5161438"/>
                    <a:pt x="3701678" y="5161438"/>
                  </a:cubicBezTo>
                  <a:lnTo>
                    <a:pt x="2503290" y="5161438"/>
                  </a:lnTo>
                  <a:cubicBezTo>
                    <a:pt x="2206298" y="5161438"/>
                    <a:pt x="1841571" y="4951014"/>
                    <a:pt x="1693596" y="4693714"/>
                  </a:cubicBezTo>
                  <a:lnTo>
                    <a:pt x="1094402" y="3657219"/>
                  </a:lnTo>
                  <a:cubicBezTo>
                    <a:pt x="945385" y="3399918"/>
                    <a:pt x="945385" y="2979070"/>
                    <a:pt x="1094402" y="2721769"/>
                  </a:cubicBezTo>
                  <a:lnTo>
                    <a:pt x="1693596" y="1685275"/>
                  </a:lnTo>
                  <a:cubicBezTo>
                    <a:pt x="1841571" y="1427974"/>
                    <a:pt x="2206298" y="1217550"/>
                    <a:pt x="2503290" y="1217550"/>
                  </a:cubicBezTo>
                  <a:close/>
                  <a:moveTo>
                    <a:pt x="2087501" y="496691"/>
                  </a:moveTo>
                  <a:cubicBezTo>
                    <a:pt x="1790509" y="496691"/>
                    <a:pt x="1425783" y="707115"/>
                    <a:pt x="1276766" y="965458"/>
                  </a:cubicBezTo>
                  <a:lnTo>
                    <a:pt x="262825" y="2721769"/>
                  </a:lnTo>
                  <a:cubicBezTo>
                    <a:pt x="113808" y="2979070"/>
                    <a:pt x="113808" y="3399918"/>
                    <a:pt x="262825" y="3657219"/>
                  </a:cubicBezTo>
                  <a:lnTo>
                    <a:pt x="1276766" y="5413530"/>
                  </a:lnTo>
                  <a:cubicBezTo>
                    <a:pt x="1425783" y="5670831"/>
                    <a:pt x="1790509" y="5881256"/>
                    <a:pt x="2087501" y="5881256"/>
                  </a:cubicBezTo>
                  <a:lnTo>
                    <a:pt x="4117466" y="5881256"/>
                  </a:lnTo>
                  <a:cubicBezTo>
                    <a:pt x="4414458" y="5881256"/>
                    <a:pt x="4779184" y="5670831"/>
                    <a:pt x="4928202" y="5413530"/>
                  </a:cubicBezTo>
                  <a:lnTo>
                    <a:pt x="5942142" y="3657219"/>
                  </a:lnTo>
                  <a:cubicBezTo>
                    <a:pt x="6091159" y="3399918"/>
                    <a:pt x="6091159" y="2979070"/>
                    <a:pt x="5942142" y="2721769"/>
                  </a:cubicBezTo>
                  <a:lnTo>
                    <a:pt x="4928202" y="965458"/>
                  </a:lnTo>
                  <a:cubicBezTo>
                    <a:pt x="4779184" y="707115"/>
                    <a:pt x="4414458" y="496691"/>
                    <a:pt x="4117466" y="496691"/>
                  </a:cubicBezTo>
                  <a:close/>
                  <a:moveTo>
                    <a:pt x="0" y="0"/>
                  </a:moveTo>
                  <a:lnTo>
                    <a:pt x="6219862" y="0"/>
                  </a:lnTo>
                  <a:lnTo>
                    <a:pt x="6219862" y="6426925"/>
                  </a:lnTo>
                  <a:lnTo>
                    <a:pt x="0" y="64269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675" dirty="0">
                <a:solidFill>
                  <a:srgbClr val="4998A3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4FA600-252E-462D-A56A-287496D93381}"/>
              </a:ext>
            </a:extLst>
          </p:cNvPr>
          <p:cNvGrpSpPr/>
          <p:nvPr/>
        </p:nvGrpSpPr>
        <p:grpSpPr>
          <a:xfrm>
            <a:off x="5378346" y="1699763"/>
            <a:ext cx="2332448" cy="2410097"/>
            <a:chOff x="3840482" y="3683726"/>
            <a:chExt cx="6219862" cy="6426925"/>
          </a:xfrm>
        </p:grpSpPr>
        <p:sp>
          <p:nvSpPr>
            <p:cNvPr id="22" name="Freeform 1">
              <a:extLst>
                <a:ext uri="{FF2B5EF4-FFF2-40B4-BE49-F238E27FC236}">
                  <a16:creationId xmlns:a16="http://schemas.microsoft.com/office/drawing/2014/main" id="{A2E06B08-98D2-4799-91D8-BA620B610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446" y="4174386"/>
              <a:ext cx="5978393" cy="5385606"/>
            </a:xfrm>
            <a:custGeom>
              <a:avLst/>
              <a:gdLst>
                <a:gd name="T0" fmla="*/ 4220 w 5737"/>
                <a:gd name="T1" fmla="*/ 4029 h 5170"/>
                <a:gd name="T2" fmla="*/ 4220 w 5737"/>
                <a:gd name="T3" fmla="*/ 4029 h 5170"/>
                <a:gd name="T4" fmla="*/ 3443 w 5737"/>
                <a:gd name="T5" fmla="*/ 4478 h 5170"/>
                <a:gd name="T6" fmla="*/ 2293 w 5737"/>
                <a:gd name="T7" fmla="*/ 4478 h 5170"/>
                <a:gd name="T8" fmla="*/ 2293 w 5737"/>
                <a:gd name="T9" fmla="*/ 4478 h 5170"/>
                <a:gd name="T10" fmla="*/ 1516 w 5737"/>
                <a:gd name="T11" fmla="*/ 4029 h 5170"/>
                <a:gd name="T12" fmla="*/ 941 w 5737"/>
                <a:gd name="T13" fmla="*/ 3034 h 5170"/>
                <a:gd name="T14" fmla="*/ 941 w 5737"/>
                <a:gd name="T15" fmla="*/ 3034 h 5170"/>
                <a:gd name="T16" fmla="*/ 941 w 5737"/>
                <a:gd name="T17" fmla="*/ 2136 h 5170"/>
                <a:gd name="T18" fmla="*/ 1516 w 5737"/>
                <a:gd name="T19" fmla="*/ 1141 h 5170"/>
                <a:gd name="T20" fmla="*/ 1516 w 5737"/>
                <a:gd name="T21" fmla="*/ 1141 h 5170"/>
                <a:gd name="T22" fmla="*/ 2293 w 5737"/>
                <a:gd name="T23" fmla="*/ 692 h 5170"/>
                <a:gd name="T24" fmla="*/ 3443 w 5737"/>
                <a:gd name="T25" fmla="*/ 692 h 5170"/>
                <a:gd name="T26" fmla="*/ 3443 w 5737"/>
                <a:gd name="T27" fmla="*/ 692 h 5170"/>
                <a:gd name="T28" fmla="*/ 4220 w 5737"/>
                <a:gd name="T29" fmla="*/ 1141 h 5170"/>
                <a:gd name="T30" fmla="*/ 4795 w 5737"/>
                <a:gd name="T31" fmla="*/ 2136 h 5170"/>
                <a:gd name="T32" fmla="*/ 4795 w 5737"/>
                <a:gd name="T33" fmla="*/ 2136 h 5170"/>
                <a:gd name="T34" fmla="*/ 4795 w 5737"/>
                <a:gd name="T35" fmla="*/ 3034 h 5170"/>
                <a:gd name="T36" fmla="*/ 4220 w 5737"/>
                <a:gd name="T37" fmla="*/ 4029 h 5170"/>
                <a:gd name="T38" fmla="*/ 4620 w 5737"/>
                <a:gd name="T39" fmla="*/ 450 h 5170"/>
                <a:gd name="T40" fmla="*/ 4620 w 5737"/>
                <a:gd name="T41" fmla="*/ 450 h 5170"/>
                <a:gd name="T42" fmla="*/ 3842 w 5737"/>
                <a:gd name="T43" fmla="*/ 0 h 5170"/>
                <a:gd name="T44" fmla="*/ 1894 w 5737"/>
                <a:gd name="T45" fmla="*/ 0 h 5170"/>
                <a:gd name="T46" fmla="*/ 1894 w 5737"/>
                <a:gd name="T47" fmla="*/ 0 h 5170"/>
                <a:gd name="T48" fmla="*/ 1116 w 5737"/>
                <a:gd name="T49" fmla="*/ 450 h 5170"/>
                <a:gd name="T50" fmla="*/ 143 w 5737"/>
                <a:gd name="T51" fmla="*/ 2136 h 5170"/>
                <a:gd name="T52" fmla="*/ 143 w 5737"/>
                <a:gd name="T53" fmla="*/ 2136 h 5170"/>
                <a:gd name="T54" fmla="*/ 143 w 5737"/>
                <a:gd name="T55" fmla="*/ 3034 h 5170"/>
                <a:gd name="T56" fmla="*/ 1116 w 5737"/>
                <a:gd name="T57" fmla="*/ 4720 h 5170"/>
                <a:gd name="T58" fmla="*/ 1116 w 5737"/>
                <a:gd name="T59" fmla="*/ 4720 h 5170"/>
                <a:gd name="T60" fmla="*/ 1894 w 5737"/>
                <a:gd name="T61" fmla="*/ 5169 h 5170"/>
                <a:gd name="T62" fmla="*/ 3842 w 5737"/>
                <a:gd name="T63" fmla="*/ 5169 h 5170"/>
                <a:gd name="T64" fmla="*/ 3842 w 5737"/>
                <a:gd name="T65" fmla="*/ 5169 h 5170"/>
                <a:gd name="T66" fmla="*/ 4620 w 5737"/>
                <a:gd name="T67" fmla="*/ 4720 h 5170"/>
                <a:gd name="T68" fmla="*/ 5593 w 5737"/>
                <a:gd name="T69" fmla="*/ 3034 h 5170"/>
                <a:gd name="T70" fmla="*/ 5593 w 5737"/>
                <a:gd name="T71" fmla="*/ 3034 h 5170"/>
                <a:gd name="T72" fmla="*/ 5593 w 5737"/>
                <a:gd name="T73" fmla="*/ 2136 h 5170"/>
                <a:gd name="T74" fmla="*/ 4620 w 5737"/>
                <a:gd name="T75" fmla="*/ 450 h 5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37" h="5170">
                  <a:moveTo>
                    <a:pt x="4220" y="4029"/>
                  </a:moveTo>
                  <a:lnTo>
                    <a:pt x="4220" y="4029"/>
                  </a:lnTo>
                  <a:cubicBezTo>
                    <a:pt x="4078" y="4276"/>
                    <a:pt x="3728" y="4478"/>
                    <a:pt x="3443" y="4478"/>
                  </a:cubicBezTo>
                  <a:lnTo>
                    <a:pt x="2293" y="4478"/>
                  </a:lnTo>
                  <a:lnTo>
                    <a:pt x="2293" y="4478"/>
                  </a:lnTo>
                  <a:cubicBezTo>
                    <a:pt x="2008" y="4478"/>
                    <a:pt x="1658" y="4276"/>
                    <a:pt x="1516" y="4029"/>
                  </a:cubicBezTo>
                  <a:lnTo>
                    <a:pt x="941" y="3034"/>
                  </a:lnTo>
                  <a:lnTo>
                    <a:pt x="941" y="3034"/>
                  </a:lnTo>
                  <a:cubicBezTo>
                    <a:pt x="798" y="2787"/>
                    <a:pt x="798" y="2383"/>
                    <a:pt x="941" y="2136"/>
                  </a:cubicBezTo>
                  <a:lnTo>
                    <a:pt x="1516" y="1141"/>
                  </a:lnTo>
                  <a:lnTo>
                    <a:pt x="1516" y="1141"/>
                  </a:lnTo>
                  <a:cubicBezTo>
                    <a:pt x="1658" y="894"/>
                    <a:pt x="2008" y="692"/>
                    <a:pt x="2293" y="692"/>
                  </a:cubicBezTo>
                  <a:lnTo>
                    <a:pt x="3443" y="692"/>
                  </a:lnTo>
                  <a:lnTo>
                    <a:pt x="3443" y="692"/>
                  </a:lnTo>
                  <a:cubicBezTo>
                    <a:pt x="3728" y="692"/>
                    <a:pt x="4078" y="894"/>
                    <a:pt x="4220" y="1141"/>
                  </a:cubicBezTo>
                  <a:lnTo>
                    <a:pt x="4795" y="2136"/>
                  </a:lnTo>
                  <a:lnTo>
                    <a:pt x="4795" y="2136"/>
                  </a:lnTo>
                  <a:cubicBezTo>
                    <a:pt x="4938" y="2383"/>
                    <a:pt x="4938" y="2787"/>
                    <a:pt x="4795" y="3034"/>
                  </a:cubicBezTo>
                  <a:lnTo>
                    <a:pt x="4220" y="4029"/>
                  </a:lnTo>
                  <a:close/>
                  <a:moveTo>
                    <a:pt x="4620" y="450"/>
                  </a:moveTo>
                  <a:lnTo>
                    <a:pt x="4620" y="450"/>
                  </a:lnTo>
                  <a:cubicBezTo>
                    <a:pt x="4477" y="202"/>
                    <a:pt x="4127" y="0"/>
                    <a:pt x="3842" y="0"/>
                  </a:cubicBezTo>
                  <a:lnTo>
                    <a:pt x="1894" y="0"/>
                  </a:lnTo>
                  <a:lnTo>
                    <a:pt x="1894" y="0"/>
                  </a:lnTo>
                  <a:cubicBezTo>
                    <a:pt x="1609" y="0"/>
                    <a:pt x="1259" y="202"/>
                    <a:pt x="1116" y="450"/>
                  </a:cubicBezTo>
                  <a:lnTo>
                    <a:pt x="143" y="2136"/>
                  </a:lnTo>
                  <a:lnTo>
                    <a:pt x="143" y="2136"/>
                  </a:lnTo>
                  <a:cubicBezTo>
                    <a:pt x="0" y="2383"/>
                    <a:pt x="0" y="2787"/>
                    <a:pt x="143" y="3034"/>
                  </a:cubicBezTo>
                  <a:lnTo>
                    <a:pt x="1116" y="4720"/>
                  </a:lnTo>
                  <a:lnTo>
                    <a:pt x="1116" y="4720"/>
                  </a:lnTo>
                  <a:cubicBezTo>
                    <a:pt x="1259" y="4967"/>
                    <a:pt x="1609" y="5169"/>
                    <a:pt x="1894" y="5169"/>
                  </a:cubicBezTo>
                  <a:lnTo>
                    <a:pt x="3842" y="5169"/>
                  </a:lnTo>
                  <a:lnTo>
                    <a:pt x="3842" y="5169"/>
                  </a:lnTo>
                  <a:cubicBezTo>
                    <a:pt x="4127" y="5169"/>
                    <a:pt x="4477" y="4967"/>
                    <a:pt x="4620" y="4720"/>
                  </a:cubicBezTo>
                  <a:lnTo>
                    <a:pt x="5593" y="3034"/>
                  </a:lnTo>
                  <a:lnTo>
                    <a:pt x="5593" y="3034"/>
                  </a:lnTo>
                  <a:cubicBezTo>
                    <a:pt x="5736" y="2787"/>
                    <a:pt x="5736" y="2383"/>
                    <a:pt x="5593" y="2136"/>
                  </a:cubicBezTo>
                  <a:lnTo>
                    <a:pt x="4620" y="4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49" dirty="0">
                <a:solidFill>
                  <a:prstClr val="black"/>
                </a:solidFill>
                <a:latin typeface="Calibri Light" panose="020F0302020204030204"/>
                <a:cs typeface="+mn-cs"/>
              </a:endParaRPr>
            </a:p>
          </p:txBody>
        </p:sp>
        <p:sp>
          <p:nvSpPr>
            <p:cNvPr id="23" name="Pie 28">
              <a:extLst>
                <a:ext uri="{FF2B5EF4-FFF2-40B4-BE49-F238E27FC236}">
                  <a16:creationId xmlns:a16="http://schemas.microsoft.com/office/drawing/2014/main" id="{CE09E720-ED77-4063-9584-F9F13B66C083}"/>
                </a:ext>
              </a:extLst>
            </p:cNvPr>
            <p:cNvSpPr/>
            <p:nvPr/>
          </p:nvSpPr>
          <p:spPr>
            <a:xfrm>
              <a:off x="3977446" y="3788229"/>
              <a:ext cx="5978394" cy="6139541"/>
            </a:xfrm>
            <a:prstGeom prst="pie">
              <a:avLst>
                <a:gd name="adj1" fmla="val 5376319"/>
                <a:gd name="adj2" fmla="val 1616629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675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 useBgFill="1">
          <p:nvSpPr>
            <p:cNvPr id="24" name="Freeform 29">
              <a:extLst>
                <a:ext uri="{FF2B5EF4-FFF2-40B4-BE49-F238E27FC236}">
                  <a16:creationId xmlns:a16="http://schemas.microsoft.com/office/drawing/2014/main" id="{81383B2A-7E21-41B9-A1B4-913678590016}"/>
                </a:ext>
              </a:extLst>
            </p:cNvPr>
            <p:cNvSpPr/>
            <p:nvPr/>
          </p:nvSpPr>
          <p:spPr>
            <a:xfrm>
              <a:off x="3840482" y="3683726"/>
              <a:ext cx="6219862" cy="6426925"/>
            </a:xfrm>
            <a:custGeom>
              <a:avLst/>
              <a:gdLst>
                <a:gd name="connsiteX0" fmla="*/ 2503290 w 6219862"/>
                <a:gd name="connsiteY0" fmla="*/ 1217550 h 6426925"/>
                <a:gd name="connsiteX1" fmla="*/ 3701678 w 6219862"/>
                <a:gd name="connsiteY1" fmla="*/ 1217550 h 6426925"/>
                <a:gd name="connsiteX2" fmla="*/ 4511371 w 6219862"/>
                <a:gd name="connsiteY2" fmla="*/ 1685275 h 6426925"/>
                <a:gd name="connsiteX3" fmla="*/ 5110565 w 6219862"/>
                <a:gd name="connsiteY3" fmla="*/ 2721769 h 6426925"/>
                <a:gd name="connsiteX4" fmla="*/ 5110565 w 6219862"/>
                <a:gd name="connsiteY4" fmla="*/ 3657219 h 6426925"/>
                <a:gd name="connsiteX5" fmla="*/ 4511371 w 6219862"/>
                <a:gd name="connsiteY5" fmla="*/ 4693714 h 6426925"/>
                <a:gd name="connsiteX6" fmla="*/ 3701678 w 6219862"/>
                <a:gd name="connsiteY6" fmla="*/ 5161438 h 6426925"/>
                <a:gd name="connsiteX7" fmla="*/ 2503290 w 6219862"/>
                <a:gd name="connsiteY7" fmla="*/ 5161438 h 6426925"/>
                <a:gd name="connsiteX8" fmla="*/ 1693596 w 6219862"/>
                <a:gd name="connsiteY8" fmla="*/ 4693714 h 6426925"/>
                <a:gd name="connsiteX9" fmla="*/ 1094402 w 6219862"/>
                <a:gd name="connsiteY9" fmla="*/ 3657219 h 6426925"/>
                <a:gd name="connsiteX10" fmla="*/ 1094402 w 6219862"/>
                <a:gd name="connsiteY10" fmla="*/ 2721769 h 6426925"/>
                <a:gd name="connsiteX11" fmla="*/ 1693596 w 6219862"/>
                <a:gd name="connsiteY11" fmla="*/ 1685275 h 6426925"/>
                <a:gd name="connsiteX12" fmla="*/ 2503290 w 6219862"/>
                <a:gd name="connsiteY12" fmla="*/ 1217550 h 6426925"/>
                <a:gd name="connsiteX13" fmla="*/ 2087501 w 6219862"/>
                <a:gd name="connsiteY13" fmla="*/ 496691 h 6426925"/>
                <a:gd name="connsiteX14" fmla="*/ 1276766 w 6219862"/>
                <a:gd name="connsiteY14" fmla="*/ 965458 h 6426925"/>
                <a:gd name="connsiteX15" fmla="*/ 262825 w 6219862"/>
                <a:gd name="connsiteY15" fmla="*/ 2721769 h 6426925"/>
                <a:gd name="connsiteX16" fmla="*/ 262825 w 6219862"/>
                <a:gd name="connsiteY16" fmla="*/ 3657219 h 6426925"/>
                <a:gd name="connsiteX17" fmla="*/ 1276766 w 6219862"/>
                <a:gd name="connsiteY17" fmla="*/ 5413530 h 6426925"/>
                <a:gd name="connsiteX18" fmla="*/ 2087501 w 6219862"/>
                <a:gd name="connsiteY18" fmla="*/ 5881256 h 6426925"/>
                <a:gd name="connsiteX19" fmla="*/ 4117466 w 6219862"/>
                <a:gd name="connsiteY19" fmla="*/ 5881256 h 6426925"/>
                <a:gd name="connsiteX20" fmla="*/ 4928202 w 6219862"/>
                <a:gd name="connsiteY20" fmla="*/ 5413530 h 6426925"/>
                <a:gd name="connsiteX21" fmla="*/ 5942142 w 6219862"/>
                <a:gd name="connsiteY21" fmla="*/ 3657219 h 6426925"/>
                <a:gd name="connsiteX22" fmla="*/ 5942142 w 6219862"/>
                <a:gd name="connsiteY22" fmla="*/ 2721769 h 6426925"/>
                <a:gd name="connsiteX23" fmla="*/ 4928202 w 6219862"/>
                <a:gd name="connsiteY23" fmla="*/ 965458 h 6426925"/>
                <a:gd name="connsiteX24" fmla="*/ 4117466 w 6219862"/>
                <a:gd name="connsiteY24" fmla="*/ 496691 h 6426925"/>
                <a:gd name="connsiteX25" fmla="*/ 0 w 6219862"/>
                <a:gd name="connsiteY25" fmla="*/ 0 h 6426925"/>
                <a:gd name="connsiteX26" fmla="*/ 6219862 w 6219862"/>
                <a:gd name="connsiteY26" fmla="*/ 0 h 6426925"/>
                <a:gd name="connsiteX27" fmla="*/ 6219862 w 6219862"/>
                <a:gd name="connsiteY27" fmla="*/ 6426925 h 6426925"/>
                <a:gd name="connsiteX28" fmla="*/ 0 w 6219862"/>
                <a:gd name="connsiteY28" fmla="*/ 6426925 h 642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19862" h="6426925">
                  <a:moveTo>
                    <a:pt x="2503290" y="1217550"/>
                  </a:moveTo>
                  <a:lnTo>
                    <a:pt x="3701678" y="1217550"/>
                  </a:lnTo>
                  <a:cubicBezTo>
                    <a:pt x="3998669" y="1217550"/>
                    <a:pt x="4363396" y="1427974"/>
                    <a:pt x="4511371" y="1685275"/>
                  </a:cubicBezTo>
                  <a:lnTo>
                    <a:pt x="5110565" y="2721769"/>
                  </a:lnTo>
                  <a:cubicBezTo>
                    <a:pt x="5259582" y="2979070"/>
                    <a:pt x="5259582" y="3399918"/>
                    <a:pt x="5110565" y="3657219"/>
                  </a:cubicBezTo>
                  <a:lnTo>
                    <a:pt x="4511371" y="4693714"/>
                  </a:lnTo>
                  <a:cubicBezTo>
                    <a:pt x="4363396" y="4951014"/>
                    <a:pt x="3998669" y="5161438"/>
                    <a:pt x="3701678" y="5161438"/>
                  </a:cubicBezTo>
                  <a:lnTo>
                    <a:pt x="2503290" y="5161438"/>
                  </a:lnTo>
                  <a:cubicBezTo>
                    <a:pt x="2206298" y="5161438"/>
                    <a:pt x="1841571" y="4951014"/>
                    <a:pt x="1693596" y="4693714"/>
                  </a:cubicBezTo>
                  <a:lnTo>
                    <a:pt x="1094402" y="3657219"/>
                  </a:lnTo>
                  <a:cubicBezTo>
                    <a:pt x="945385" y="3399918"/>
                    <a:pt x="945385" y="2979070"/>
                    <a:pt x="1094402" y="2721769"/>
                  </a:cubicBezTo>
                  <a:lnTo>
                    <a:pt x="1693596" y="1685275"/>
                  </a:lnTo>
                  <a:cubicBezTo>
                    <a:pt x="1841571" y="1427974"/>
                    <a:pt x="2206298" y="1217550"/>
                    <a:pt x="2503290" y="1217550"/>
                  </a:cubicBezTo>
                  <a:close/>
                  <a:moveTo>
                    <a:pt x="2087501" y="496691"/>
                  </a:moveTo>
                  <a:cubicBezTo>
                    <a:pt x="1790509" y="496691"/>
                    <a:pt x="1425783" y="707115"/>
                    <a:pt x="1276766" y="965458"/>
                  </a:cubicBezTo>
                  <a:lnTo>
                    <a:pt x="262825" y="2721769"/>
                  </a:lnTo>
                  <a:cubicBezTo>
                    <a:pt x="113808" y="2979070"/>
                    <a:pt x="113808" y="3399918"/>
                    <a:pt x="262825" y="3657219"/>
                  </a:cubicBezTo>
                  <a:lnTo>
                    <a:pt x="1276766" y="5413530"/>
                  </a:lnTo>
                  <a:cubicBezTo>
                    <a:pt x="1425783" y="5670831"/>
                    <a:pt x="1790509" y="5881256"/>
                    <a:pt x="2087501" y="5881256"/>
                  </a:cubicBezTo>
                  <a:lnTo>
                    <a:pt x="4117466" y="5881256"/>
                  </a:lnTo>
                  <a:cubicBezTo>
                    <a:pt x="4414458" y="5881256"/>
                    <a:pt x="4779184" y="5670831"/>
                    <a:pt x="4928202" y="5413530"/>
                  </a:cubicBezTo>
                  <a:lnTo>
                    <a:pt x="5942142" y="3657219"/>
                  </a:lnTo>
                  <a:cubicBezTo>
                    <a:pt x="6091159" y="3399918"/>
                    <a:pt x="6091159" y="2979070"/>
                    <a:pt x="5942142" y="2721769"/>
                  </a:cubicBezTo>
                  <a:lnTo>
                    <a:pt x="4928202" y="965458"/>
                  </a:lnTo>
                  <a:cubicBezTo>
                    <a:pt x="4779184" y="707115"/>
                    <a:pt x="4414458" y="496691"/>
                    <a:pt x="4117466" y="496691"/>
                  </a:cubicBezTo>
                  <a:close/>
                  <a:moveTo>
                    <a:pt x="0" y="0"/>
                  </a:moveTo>
                  <a:lnTo>
                    <a:pt x="6219862" y="0"/>
                  </a:lnTo>
                  <a:lnTo>
                    <a:pt x="6219862" y="6426925"/>
                  </a:lnTo>
                  <a:lnTo>
                    <a:pt x="0" y="64269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675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</p:grpSp>
      <p:sp>
        <p:nvSpPr>
          <p:cNvPr id="39" name="Subtitle 2">
            <a:extLst>
              <a:ext uri="{FF2B5EF4-FFF2-40B4-BE49-F238E27FC236}">
                <a16:creationId xmlns:a16="http://schemas.microsoft.com/office/drawing/2014/main" id="{187A4836-0B90-4A69-A5F5-1359139F8E3A}"/>
              </a:ext>
            </a:extLst>
          </p:cNvPr>
          <p:cNvSpPr txBox="1">
            <a:spLocks/>
          </p:cNvSpPr>
          <p:nvPr/>
        </p:nvSpPr>
        <p:spPr>
          <a:xfrm>
            <a:off x="987029" y="1169695"/>
            <a:ext cx="3470671" cy="590188"/>
          </a:xfrm>
          <a:prstGeom prst="rect">
            <a:avLst/>
          </a:prstGeom>
        </p:spPr>
        <p:txBody>
          <a:bodyPr vert="horz" wrap="square" lIns="81559" tIns="40780" rIns="81559" bIns="4078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15727" fontAlgn="auto">
              <a:lnSpc>
                <a:spcPct val="100000"/>
              </a:lnSpc>
              <a:spcAft>
                <a:spcPts val="0"/>
              </a:spcAft>
            </a:pPr>
            <a:r>
              <a:rPr lang="fr-FR" sz="1650" b="1" dirty="0">
                <a:solidFill>
                  <a:srgbClr val="4998A3"/>
                </a:solidFill>
                <a:latin typeface="Calibri" panose="020F0502020204030204"/>
                <a:ea typeface="Lato Light" panose="020F0502020204030203" pitchFamily="34" charset="0"/>
                <a:cs typeface="Lato Light" panose="020F0502020204030203" pitchFamily="34" charset="0"/>
              </a:rPr>
              <a:t>Analyse du comportement d’investissement de l’épargnant belge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7A1943F7-06F5-4E41-8CB1-C6903A9546DD}"/>
              </a:ext>
            </a:extLst>
          </p:cNvPr>
          <p:cNvSpPr txBox="1">
            <a:spLocks/>
          </p:cNvSpPr>
          <p:nvPr/>
        </p:nvSpPr>
        <p:spPr>
          <a:xfrm>
            <a:off x="5654280" y="1169695"/>
            <a:ext cx="1757942" cy="590188"/>
          </a:xfrm>
          <a:prstGeom prst="rect">
            <a:avLst/>
          </a:prstGeom>
        </p:spPr>
        <p:txBody>
          <a:bodyPr vert="horz" wrap="square" lIns="81559" tIns="40780" rIns="81559" bIns="40780" rtlCol="0" anchor="t">
            <a:spAutoFit/>
          </a:bodyPr>
          <a:lstStyle>
            <a:defPPr>
              <a:defRPr lang="en-US"/>
            </a:defPPr>
            <a:lvl1pPr indent="0" algn="ctr" defTabSz="1087636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200" b="1"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815727" fontAlgn="auto">
              <a:spcAft>
                <a:spcPts val="0"/>
              </a:spcAft>
            </a:pPr>
            <a:r>
              <a:rPr lang="fr-FR" sz="1650" dirty="0">
                <a:solidFill>
                  <a:srgbClr val="A5A5A5"/>
                </a:solidFill>
                <a:latin typeface="Calibri" panose="020F0502020204030204"/>
              </a:rPr>
              <a:t>Principes de base en investissement</a:t>
            </a:r>
          </a:p>
        </p:txBody>
      </p:sp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36BCA1B8-6431-4809-B0FC-F593BEF8F1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9"/>
          <a:stretch/>
        </p:blipFill>
        <p:spPr>
          <a:xfrm>
            <a:off x="6136061" y="2522715"/>
            <a:ext cx="891281" cy="76419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F88656D-61AA-4ED3-8F79-A166DE426A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5391" y="2407504"/>
            <a:ext cx="97392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71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D4C815-FB5A-414F-80B6-688E2C8946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b="1" dirty="0" err="1"/>
              <a:t>Produits</a:t>
            </a:r>
            <a:r>
              <a:rPr lang="en-GB" b="1" dirty="0"/>
              <a:t> financiers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7B98D7-58E7-4B21-A8FC-F168AD6F64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699F50C-BE38-4BD0-BA84-9B090E1F2B9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40FC0C-7DDB-49E9-93C4-6B634C7F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8" y="156772"/>
            <a:ext cx="7180705" cy="4566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Analyse</a:t>
            </a:r>
            <a:r>
              <a:rPr lang="en-US" dirty="0"/>
              <a:t> du </a:t>
            </a:r>
            <a:r>
              <a:rPr lang="en-US" dirty="0" err="1"/>
              <a:t>comportement</a:t>
            </a:r>
            <a:r>
              <a:rPr lang="en-US" dirty="0"/>
              <a:t> </a:t>
            </a:r>
            <a:r>
              <a:rPr lang="en-US" dirty="0" err="1"/>
              <a:t>d’investissement</a:t>
            </a:r>
            <a:r>
              <a:rPr lang="en-US" dirty="0"/>
              <a:t> de </a:t>
            </a:r>
            <a:r>
              <a:rPr lang="en-US" dirty="0" err="1"/>
              <a:t>l’épargnant</a:t>
            </a:r>
            <a:endParaRPr lang="en-GB" dirty="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22E77A8F-031F-414F-B948-7CFB5795DE81}"/>
              </a:ext>
            </a:extLst>
          </p:cNvPr>
          <p:cNvSpPr/>
          <p:nvPr/>
        </p:nvSpPr>
        <p:spPr>
          <a:xfrm>
            <a:off x="386954" y="1284685"/>
            <a:ext cx="699990" cy="6999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3797" dirty="0">
              <a:solidFill>
                <a:prstClr val="black"/>
              </a:solidFill>
              <a:latin typeface="Lato Light" panose="020F0502020204030203" pitchFamily="34" charset="0"/>
              <a:cs typeface="+mn-cs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4B0FB0AA-2F45-47FF-A35E-73BA48595521}"/>
              </a:ext>
            </a:extLst>
          </p:cNvPr>
          <p:cNvSpPr/>
          <p:nvPr/>
        </p:nvSpPr>
        <p:spPr>
          <a:xfrm>
            <a:off x="1139428" y="1284685"/>
            <a:ext cx="7617619" cy="699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50" dirty="0">
                <a:solidFill>
                  <a:prstClr val="black"/>
                </a:solidFill>
                <a:latin typeface="Calibri" panose="020F0502020204030204"/>
              </a:rPr>
              <a:t>Gestion professionnelle des investissements: Quelques chiffres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F69D67-B643-4FAE-8337-EDB481475A8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27086" y="1366833"/>
            <a:ext cx="619725" cy="53569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A8BFD2E-CD0B-4770-9BD1-A6D60077DD2C}"/>
              </a:ext>
            </a:extLst>
          </p:cNvPr>
          <p:cNvSpPr/>
          <p:nvPr/>
        </p:nvSpPr>
        <p:spPr>
          <a:xfrm>
            <a:off x="392141" y="2242622"/>
            <a:ext cx="8370093" cy="1407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prstClr val="black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C95E35D1-D485-4F79-8DAC-F5CE62436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954810"/>
              </p:ext>
            </p:extLst>
          </p:nvPr>
        </p:nvGraphicFramePr>
        <p:xfrm>
          <a:off x="1139428" y="2324463"/>
          <a:ext cx="1811910" cy="120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288CD4EB-5530-4B20-970A-9FA5982FECA2}"/>
              </a:ext>
            </a:extLst>
          </p:cNvPr>
          <p:cNvSpPr txBox="1"/>
          <p:nvPr/>
        </p:nvSpPr>
        <p:spPr>
          <a:xfrm>
            <a:off x="2474389" y="2938888"/>
            <a:ext cx="1142957" cy="488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prstClr val="black"/>
                </a:solidFill>
                <a:latin typeface="Calibri Light" panose="020F0302020204030204"/>
              </a:rPr>
              <a:t>d’investisseurs</a:t>
            </a:r>
            <a:r>
              <a:rPr lang="en-US" sz="105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Calibri Light" panose="020F0302020204030204"/>
              </a:rPr>
              <a:t>institutionnels</a:t>
            </a:r>
            <a:endParaRPr lang="en-US" sz="105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4F99D7-407E-4F29-A63E-98A4F6DD0408}"/>
              </a:ext>
            </a:extLst>
          </p:cNvPr>
          <p:cNvSpPr txBox="1"/>
          <p:nvPr/>
        </p:nvSpPr>
        <p:spPr>
          <a:xfrm>
            <a:off x="304993" y="2399989"/>
            <a:ext cx="1142957" cy="488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prstClr val="black"/>
                </a:solidFill>
                <a:latin typeface="Calibri Light" panose="020F0302020204030204"/>
              </a:rPr>
              <a:t>Investisseurs</a:t>
            </a:r>
            <a:r>
              <a:rPr lang="en-US" sz="105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Calibri Light" panose="020F0302020204030204"/>
              </a:rPr>
              <a:t>particuliers</a:t>
            </a:r>
            <a:endParaRPr lang="en-US" sz="900" i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9CE87F48-155D-4985-80DB-1CF7D1BBE9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90017"/>
              </p:ext>
            </p:extLst>
          </p:nvPr>
        </p:nvGraphicFramePr>
        <p:xfrm>
          <a:off x="3968551" y="2324464"/>
          <a:ext cx="1328179" cy="116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11B59DCB-912C-4544-BCB7-453D6A590D06}"/>
              </a:ext>
            </a:extLst>
          </p:cNvPr>
          <p:cNvSpPr txBox="1"/>
          <p:nvPr/>
        </p:nvSpPr>
        <p:spPr>
          <a:xfrm>
            <a:off x="3302544" y="3339744"/>
            <a:ext cx="2291290" cy="488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err="1">
                <a:solidFill>
                  <a:prstClr val="black"/>
                </a:solidFill>
                <a:latin typeface="Calibri Light" panose="020F0302020204030204"/>
              </a:rPr>
              <a:t>Autre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 ex. France 27-73%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E92BC96-5D97-4FA1-8907-85194BA7DC5C}"/>
              </a:ext>
            </a:extLst>
          </p:cNvPr>
          <p:cNvSpPr txBox="1"/>
          <p:nvPr/>
        </p:nvSpPr>
        <p:spPr>
          <a:xfrm>
            <a:off x="1730147" y="2813291"/>
            <a:ext cx="630471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25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Europe </a:t>
            </a:r>
            <a:endParaRPr lang="en-GB" sz="1125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E26CE8B-6F08-4BB3-B010-B38B82E88A23}"/>
              </a:ext>
            </a:extLst>
          </p:cNvPr>
          <p:cNvSpPr txBox="1"/>
          <p:nvPr/>
        </p:nvSpPr>
        <p:spPr>
          <a:xfrm>
            <a:off x="4283968" y="2790229"/>
            <a:ext cx="718934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25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Belgique</a:t>
            </a:r>
            <a:endParaRPr lang="en-GB" sz="1125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52AA1F27-0815-411A-B4A6-8B16535E67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7618227"/>
              </p:ext>
            </p:extLst>
          </p:nvPr>
        </p:nvGraphicFramePr>
        <p:xfrm>
          <a:off x="6136411" y="2324464"/>
          <a:ext cx="1786143" cy="116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4E013795-17B5-47F6-99DE-E0AF19FCB989}"/>
              </a:ext>
            </a:extLst>
          </p:cNvPr>
          <p:cNvSpPr txBox="1"/>
          <p:nvPr/>
        </p:nvSpPr>
        <p:spPr>
          <a:xfrm>
            <a:off x="7569712" y="3037612"/>
            <a:ext cx="1076069" cy="488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prstClr val="black"/>
                </a:solidFill>
                <a:latin typeface="Calibri Light" panose="020F0302020204030204"/>
              </a:rPr>
              <a:t>d’investisseurs</a:t>
            </a:r>
            <a:r>
              <a:rPr lang="en-US" sz="105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Calibri Light" panose="020F0302020204030204"/>
              </a:rPr>
              <a:t>institutionnels</a:t>
            </a:r>
            <a:endParaRPr lang="en-US" sz="105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731A0B8-3FEB-4422-BB94-FAD67E092B16}"/>
              </a:ext>
            </a:extLst>
          </p:cNvPr>
          <p:cNvSpPr txBox="1"/>
          <p:nvPr/>
        </p:nvSpPr>
        <p:spPr>
          <a:xfrm>
            <a:off x="6662692" y="2790229"/>
            <a:ext cx="718934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25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Monde</a:t>
            </a:r>
            <a:endParaRPr lang="en-GB" sz="1125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DA6BA62-324B-4DEC-BAF8-143ECD768CD3}"/>
              </a:ext>
            </a:extLst>
          </p:cNvPr>
          <p:cNvSpPr txBox="1"/>
          <p:nvPr/>
        </p:nvSpPr>
        <p:spPr>
          <a:xfrm>
            <a:off x="5332983" y="2319619"/>
            <a:ext cx="1245215" cy="608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solidFill>
                  <a:prstClr val="black"/>
                </a:solidFill>
                <a:latin typeface="Calibri Light" panose="020F0302020204030204"/>
              </a:rPr>
              <a:t>Investisseurs</a:t>
            </a:r>
            <a:r>
              <a:rPr lang="en-US" sz="105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Calibri Light" panose="020F0302020204030204"/>
              </a:rPr>
              <a:t>particuliers</a:t>
            </a:r>
            <a:endParaRPr lang="en-US" sz="105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59" name="Square">
            <a:extLst>
              <a:ext uri="{FF2B5EF4-FFF2-40B4-BE49-F238E27FC236}">
                <a16:creationId xmlns:a16="http://schemas.microsoft.com/office/drawing/2014/main" id="{0796EC92-3ACE-450D-9C3E-467CC750D6CF}"/>
              </a:ext>
            </a:extLst>
          </p:cNvPr>
          <p:cNvSpPr/>
          <p:nvPr/>
        </p:nvSpPr>
        <p:spPr>
          <a:xfrm>
            <a:off x="386954" y="3858815"/>
            <a:ext cx="699990" cy="6999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3797" dirty="0">
              <a:solidFill>
                <a:prstClr val="black"/>
              </a:solidFill>
              <a:latin typeface="Lato Light" panose="020F0502020204030203" pitchFamily="34" charset="0"/>
              <a:cs typeface="+mn-cs"/>
            </a:endParaRPr>
          </a:p>
        </p:txBody>
      </p:sp>
      <p:sp>
        <p:nvSpPr>
          <p:cNvPr id="60" name="Square">
            <a:extLst>
              <a:ext uri="{FF2B5EF4-FFF2-40B4-BE49-F238E27FC236}">
                <a16:creationId xmlns:a16="http://schemas.microsoft.com/office/drawing/2014/main" id="{F15B10F8-B961-4E39-BB89-9581BB0C6300}"/>
              </a:ext>
            </a:extLst>
          </p:cNvPr>
          <p:cNvSpPr/>
          <p:nvPr/>
        </p:nvSpPr>
        <p:spPr>
          <a:xfrm>
            <a:off x="1139428" y="3858815"/>
            <a:ext cx="7617619" cy="699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50" dirty="0">
                <a:solidFill>
                  <a:prstClr val="black"/>
                </a:solidFill>
                <a:latin typeface="Calibri" panose="020F0502020204030204"/>
              </a:rPr>
              <a:t>Préparation de la pension, horizon et produits financiers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 i="1" dirty="0">
                <a:solidFill>
                  <a:prstClr val="black"/>
                </a:solidFill>
                <a:latin typeface="Calibri" panose="020F0502020204030204"/>
              </a:rPr>
              <a:t>Enquête CBC: 7 Belges sur 10 préparent leur pension mais la moitié dit ne pas être suffisamment préparée</a:t>
            </a:r>
          </a:p>
        </p:txBody>
      </p:sp>
      <p:sp>
        <p:nvSpPr>
          <p:cNvPr id="63" name="Freeform 1009">
            <a:extLst>
              <a:ext uri="{FF2B5EF4-FFF2-40B4-BE49-F238E27FC236}">
                <a16:creationId xmlns:a16="http://schemas.microsoft.com/office/drawing/2014/main" id="{B886B169-FD59-42C7-9131-4775DA8DCC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047" y="3963225"/>
            <a:ext cx="527678" cy="527680"/>
          </a:xfrm>
          <a:custGeom>
            <a:avLst/>
            <a:gdLst>
              <a:gd name="T0" fmla="*/ 716343 w 285390"/>
              <a:gd name="T1" fmla="*/ 905477 h 284852"/>
              <a:gd name="T2" fmla="*/ 701970 w 285390"/>
              <a:gd name="T3" fmla="*/ 784020 h 284852"/>
              <a:gd name="T4" fmla="*/ 595903 w 285390"/>
              <a:gd name="T5" fmla="*/ 614444 h 284852"/>
              <a:gd name="T6" fmla="*/ 306476 w 285390"/>
              <a:gd name="T7" fmla="*/ 614444 h 284852"/>
              <a:gd name="T8" fmla="*/ 243373 w 285390"/>
              <a:gd name="T9" fmla="*/ 599000 h 284852"/>
              <a:gd name="T10" fmla="*/ 109467 w 285390"/>
              <a:gd name="T11" fmla="*/ 629893 h 284852"/>
              <a:gd name="T12" fmla="*/ 701970 w 285390"/>
              <a:gd name="T13" fmla="*/ 550815 h 284852"/>
              <a:gd name="T14" fmla="*/ 688792 w 285390"/>
              <a:gd name="T15" fmla="*/ 757300 h 284852"/>
              <a:gd name="T16" fmla="*/ 759471 w 285390"/>
              <a:gd name="T17" fmla="*/ 565387 h 284852"/>
              <a:gd name="T18" fmla="*/ 433012 w 285390"/>
              <a:gd name="T19" fmla="*/ 486343 h 284852"/>
              <a:gd name="T20" fmla="*/ 581526 w 285390"/>
              <a:gd name="T21" fmla="*/ 517243 h 284852"/>
              <a:gd name="T22" fmla="*/ 433012 w 285390"/>
              <a:gd name="T23" fmla="*/ 486343 h 284852"/>
              <a:gd name="T24" fmla="*/ 368677 w 285390"/>
              <a:gd name="T25" fmla="*/ 500501 h 284852"/>
              <a:gd name="T26" fmla="*/ 227213 w 285390"/>
              <a:gd name="T27" fmla="*/ 500501 h 284852"/>
              <a:gd name="T28" fmla="*/ 486489 w 285390"/>
              <a:gd name="T29" fmla="*/ 368328 h 284852"/>
              <a:gd name="T30" fmla="*/ 283797 w 285390"/>
              <a:gd name="T31" fmla="*/ 399221 h 284852"/>
              <a:gd name="T32" fmla="*/ 283797 w 285390"/>
              <a:gd name="T33" fmla="*/ 250306 h 284852"/>
              <a:gd name="T34" fmla="*/ 486489 w 285390"/>
              <a:gd name="T35" fmla="*/ 276011 h 284852"/>
              <a:gd name="T36" fmla="*/ 283797 w 285390"/>
              <a:gd name="T37" fmla="*/ 250306 h 284852"/>
              <a:gd name="T38" fmla="*/ 164536 w 285390"/>
              <a:gd name="T39" fmla="*/ 235122 h 284852"/>
              <a:gd name="T40" fmla="*/ 183927 w 285390"/>
              <a:gd name="T41" fmla="*/ 282149 h 284852"/>
              <a:gd name="T42" fmla="*/ 149991 w 285390"/>
              <a:gd name="T43" fmla="*/ 324352 h 284852"/>
              <a:gd name="T44" fmla="*/ 164536 w 285390"/>
              <a:gd name="T45" fmla="*/ 454573 h 284852"/>
              <a:gd name="T46" fmla="*/ 135445 w 285390"/>
              <a:gd name="T47" fmla="*/ 441311 h 284852"/>
              <a:gd name="T48" fmla="*/ 116055 w 285390"/>
              <a:gd name="T49" fmla="*/ 394284 h 284852"/>
              <a:gd name="T50" fmla="*/ 149991 w 285390"/>
              <a:gd name="T51" fmla="*/ 353295 h 284852"/>
              <a:gd name="T52" fmla="*/ 135445 w 285390"/>
              <a:gd name="T53" fmla="*/ 221860 h 284852"/>
              <a:gd name="T54" fmla="*/ 673219 w 285390"/>
              <a:gd name="T55" fmla="*/ 119637 h 284852"/>
              <a:gd name="T56" fmla="*/ 745094 w 285390"/>
              <a:gd name="T57" fmla="*/ 525311 h 284852"/>
              <a:gd name="T58" fmla="*/ 731915 w 285390"/>
              <a:gd name="T59" fmla="*/ 103846 h 284852"/>
              <a:gd name="T60" fmla="*/ 700775 w 285390"/>
              <a:gd name="T61" fmla="*/ 33399 h 284852"/>
              <a:gd name="T62" fmla="*/ 733118 w 285390"/>
              <a:gd name="T63" fmla="*/ 33399 h 284852"/>
              <a:gd name="T64" fmla="*/ 689988 w 285390"/>
              <a:gd name="T65" fmla="*/ 5462 h 284852"/>
              <a:gd name="T66" fmla="*/ 761864 w 285390"/>
              <a:gd name="T67" fmla="*/ 23678 h 284852"/>
              <a:gd name="T68" fmla="*/ 788219 w 285390"/>
              <a:gd name="T69" fmla="*/ 109923 h 284852"/>
              <a:gd name="T70" fmla="*/ 949932 w 285390"/>
              <a:gd name="T71" fmla="*/ 147574 h 284852"/>
              <a:gd name="T72" fmla="*/ 832542 w 285390"/>
              <a:gd name="T73" fmla="*/ 765802 h 284852"/>
              <a:gd name="T74" fmla="*/ 921185 w 285390"/>
              <a:gd name="T75" fmla="*/ 736651 h 284852"/>
              <a:gd name="T76" fmla="*/ 788219 w 285390"/>
              <a:gd name="T77" fmla="*/ 790090 h 284852"/>
              <a:gd name="T78" fmla="*/ 716343 w 285390"/>
              <a:gd name="T79" fmla="*/ 962567 h 284852"/>
              <a:gd name="T80" fmla="*/ 645670 w 285390"/>
              <a:gd name="T81" fmla="*/ 790090 h 284852"/>
              <a:gd name="T82" fmla="*/ 0 w 285390"/>
              <a:gd name="T83" fmla="*/ 751224 h 284852"/>
              <a:gd name="T84" fmla="*/ 524683 w 285390"/>
              <a:gd name="T85" fmla="*/ 132997 h 284852"/>
              <a:gd name="T86" fmla="*/ 28750 w 285390"/>
              <a:gd name="T87" fmla="*/ 162148 h 284852"/>
              <a:gd name="T88" fmla="*/ 645670 w 285390"/>
              <a:gd name="T89" fmla="*/ 125709 h 284852"/>
              <a:gd name="T90" fmla="*/ 582179 w 285390"/>
              <a:gd name="T91" fmla="*/ 391704 h 284852"/>
              <a:gd name="T92" fmla="*/ 655252 w 285390"/>
              <a:gd name="T93" fmla="*/ 95344 h 284852"/>
              <a:gd name="T94" fmla="*/ 679209 w 285390"/>
              <a:gd name="T95" fmla="*/ 10329 h 28485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5390" h="284852">
                <a:moveTo>
                  <a:pt x="210894" y="232015"/>
                </a:moveTo>
                <a:lnTo>
                  <a:pt x="203336" y="235969"/>
                </a:lnTo>
                <a:lnTo>
                  <a:pt x="215212" y="267958"/>
                </a:lnTo>
                <a:lnTo>
                  <a:pt x="227089" y="235969"/>
                </a:lnTo>
                <a:lnTo>
                  <a:pt x="219891" y="232015"/>
                </a:lnTo>
                <a:cubicBezTo>
                  <a:pt x="217012" y="230577"/>
                  <a:pt x="213773" y="230577"/>
                  <a:pt x="210894" y="232015"/>
                </a:cubicBezTo>
                <a:close/>
                <a:moveTo>
                  <a:pt x="96387" y="177261"/>
                </a:moveTo>
                <a:lnTo>
                  <a:pt x="174716" y="177261"/>
                </a:lnTo>
                <a:cubicBezTo>
                  <a:pt x="177231" y="177261"/>
                  <a:pt x="179028" y="179166"/>
                  <a:pt x="179028" y="181833"/>
                </a:cubicBezTo>
                <a:cubicBezTo>
                  <a:pt x="179028" y="184119"/>
                  <a:pt x="177231" y="186405"/>
                  <a:pt x="174716" y="186405"/>
                </a:cubicBezTo>
                <a:lnTo>
                  <a:pt x="96387" y="186405"/>
                </a:lnTo>
                <a:cubicBezTo>
                  <a:pt x="94231" y="186405"/>
                  <a:pt x="92075" y="184119"/>
                  <a:pt x="92075" y="181833"/>
                </a:cubicBezTo>
                <a:cubicBezTo>
                  <a:pt x="92075" y="179166"/>
                  <a:pt x="94231" y="177261"/>
                  <a:pt x="96387" y="177261"/>
                </a:cubicBezTo>
                <a:close/>
                <a:moveTo>
                  <a:pt x="32886" y="177261"/>
                </a:moveTo>
                <a:lnTo>
                  <a:pt x="73117" y="177261"/>
                </a:lnTo>
                <a:cubicBezTo>
                  <a:pt x="75632" y="177261"/>
                  <a:pt x="77428" y="179166"/>
                  <a:pt x="77428" y="181833"/>
                </a:cubicBezTo>
                <a:cubicBezTo>
                  <a:pt x="77428" y="184119"/>
                  <a:pt x="75632" y="186405"/>
                  <a:pt x="73117" y="186405"/>
                </a:cubicBezTo>
                <a:lnTo>
                  <a:pt x="32886" y="186405"/>
                </a:lnTo>
                <a:cubicBezTo>
                  <a:pt x="30731" y="186405"/>
                  <a:pt x="28575" y="184119"/>
                  <a:pt x="28575" y="181833"/>
                </a:cubicBezTo>
                <a:cubicBezTo>
                  <a:pt x="28575" y="179166"/>
                  <a:pt x="30731" y="177261"/>
                  <a:pt x="32886" y="177261"/>
                </a:cubicBezTo>
                <a:close/>
                <a:moveTo>
                  <a:pt x="210894" y="163003"/>
                </a:moveTo>
                <a:lnTo>
                  <a:pt x="202257" y="167316"/>
                </a:lnTo>
                <a:lnTo>
                  <a:pt x="202257" y="226624"/>
                </a:lnTo>
                <a:lnTo>
                  <a:pt x="206935" y="224107"/>
                </a:lnTo>
                <a:cubicBezTo>
                  <a:pt x="212333" y="221591"/>
                  <a:pt x="218451" y="221591"/>
                  <a:pt x="223850" y="224107"/>
                </a:cubicBezTo>
                <a:lnTo>
                  <a:pt x="228168" y="226624"/>
                </a:lnTo>
                <a:lnTo>
                  <a:pt x="228168" y="167316"/>
                </a:lnTo>
                <a:lnTo>
                  <a:pt x="219891" y="163003"/>
                </a:lnTo>
                <a:cubicBezTo>
                  <a:pt x="217012" y="161565"/>
                  <a:pt x="213773" y="161565"/>
                  <a:pt x="210894" y="163003"/>
                </a:cubicBezTo>
                <a:close/>
                <a:moveTo>
                  <a:pt x="130090" y="143923"/>
                </a:moveTo>
                <a:lnTo>
                  <a:pt x="174709" y="143923"/>
                </a:lnTo>
                <a:cubicBezTo>
                  <a:pt x="177228" y="143923"/>
                  <a:pt x="179027" y="145828"/>
                  <a:pt x="179027" y="148114"/>
                </a:cubicBezTo>
                <a:cubicBezTo>
                  <a:pt x="179027" y="150781"/>
                  <a:pt x="177228" y="153067"/>
                  <a:pt x="174709" y="153067"/>
                </a:cubicBezTo>
                <a:lnTo>
                  <a:pt x="130090" y="153067"/>
                </a:lnTo>
                <a:cubicBezTo>
                  <a:pt x="127571" y="153067"/>
                  <a:pt x="125412" y="150781"/>
                  <a:pt x="125412" y="148114"/>
                </a:cubicBezTo>
                <a:cubicBezTo>
                  <a:pt x="125412" y="145828"/>
                  <a:pt x="127571" y="143923"/>
                  <a:pt x="130090" y="143923"/>
                </a:cubicBezTo>
                <a:close/>
                <a:moveTo>
                  <a:pt x="72621" y="143923"/>
                </a:moveTo>
                <a:lnTo>
                  <a:pt x="106766" y="143923"/>
                </a:lnTo>
                <a:cubicBezTo>
                  <a:pt x="108946" y="143923"/>
                  <a:pt x="110762" y="145828"/>
                  <a:pt x="110762" y="148114"/>
                </a:cubicBezTo>
                <a:cubicBezTo>
                  <a:pt x="110762" y="150781"/>
                  <a:pt x="108946" y="153067"/>
                  <a:pt x="106766" y="153067"/>
                </a:cubicBezTo>
                <a:lnTo>
                  <a:pt x="72621" y="153067"/>
                </a:lnTo>
                <a:cubicBezTo>
                  <a:pt x="70442" y="153067"/>
                  <a:pt x="68262" y="150781"/>
                  <a:pt x="68262" y="148114"/>
                </a:cubicBezTo>
                <a:cubicBezTo>
                  <a:pt x="68262" y="145828"/>
                  <a:pt x="70442" y="143923"/>
                  <a:pt x="72621" y="143923"/>
                </a:cubicBezTo>
                <a:close/>
                <a:moveTo>
                  <a:pt x="85261" y="108998"/>
                </a:moveTo>
                <a:lnTo>
                  <a:pt x="146156" y="108998"/>
                </a:lnTo>
                <a:cubicBezTo>
                  <a:pt x="148663" y="108998"/>
                  <a:pt x="150454" y="111284"/>
                  <a:pt x="150454" y="113951"/>
                </a:cubicBezTo>
                <a:cubicBezTo>
                  <a:pt x="150454" y="116237"/>
                  <a:pt x="148663" y="118142"/>
                  <a:pt x="146156" y="118142"/>
                </a:cubicBezTo>
                <a:lnTo>
                  <a:pt x="85261" y="118142"/>
                </a:lnTo>
                <a:cubicBezTo>
                  <a:pt x="82753" y="118142"/>
                  <a:pt x="80962" y="116237"/>
                  <a:pt x="80962" y="113951"/>
                </a:cubicBezTo>
                <a:cubicBezTo>
                  <a:pt x="80962" y="111284"/>
                  <a:pt x="82753" y="108998"/>
                  <a:pt x="85261" y="108998"/>
                </a:cubicBezTo>
                <a:close/>
                <a:moveTo>
                  <a:pt x="85261" y="74073"/>
                </a:moveTo>
                <a:lnTo>
                  <a:pt x="146156" y="74073"/>
                </a:lnTo>
                <a:cubicBezTo>
                  <a:pt x="148663" y="74073"/>
                  <a:pt x="150454" y="75727"/>
                  <a:pt x="150454" y="77711"/>
                </a:cubicBezTo>
                <a:cubicBezTo>
                  <a:pt x="150454" y="80026"/>
                  <a:pt x="148663" y="81680"/>
                  <a:pt x="146156" y="81680"/>
                </a:cubicBezTo>
                <a:lnTo>
                  <a:pt x="85261" y="81680"/>
                </a:lnTo>
                <a:cubicBezTo>
                  <a:pt x="82753" y="81680"/>
                  <a:pt x="80962" y="80026"/>
                  <a:pt x="80962" y="77711"/>
                </a:cubicBezTo>
                <a:cubicBezTo>
                  <a:pt x="80962" y="75727"/>
                  <a:pt x="82753" y="74073"/>
                  <a:pt x="85261" y="74073"/>
                </a:cubicBezTo>
                <a:close/>
                <a:moveTo>
                  <a:pt x="45062" y="61373"/>
                </a:moveTo>
                <a:cubicBezTo>
                  <a:pt x="47610" y="61373"/>
                  <a:pt x="49431" y="63514"/>
                  <a:pt x="49431" y="65655"/>
                </a:cubicBezTo>
                <a:lnTo>
                  <a:pt x="49431" y="69580"/>
                </a:lnTo>
                <a:cubicBezTo>
                  <a:pt x="55621" y="70650"/>
                  <a:pt x="60718" y="74575"/>
                  <a:pt x="63267" y="80285"/>
                </a:cubicBezTo>
                <a:cubicBezTo>
                  <a:pt x="64359" y="82069"/>
                  <a:pt x="63267" y="84923"/>
                  <a:pt x="60718" y="85637"/>
                </a:cubicBezTo>
                <a:cubicBezTo>
                  <a:pt x="58533" y="86707"/>
                  <a:pt x="55985" y="85637"/>
                  <a:pt x="55257" y="83496"/>
                </a:cubicBezTo>
                <a:cubicBezTo>
                  <a:pt x="53436" y="79928"/>
                  <a:pt x="49431" y="77430"/>
                  <a:pt x="45062" y="77430"/>
                </a:cubicBezTo>
                <a:cubicBezTo>
                  <a:pt x="39236" y="77430"/>
                  <a:pt x="34503" y="81712"/>
                  <a:pt x="34503" y="86707"/>
                </a:cubicBezTo>
                <a:cubicBezTo>
                  <a:pt x="34503" y="92773"/>
                  <a:pt x="38144" y="95985"/>
                  <a:pt x="45062" y="95985"/>
                </a:cubicBezTo>
                <a:cubicBezTo>
                  <a:pt x="59626" y="95985"/>
                  <a:pt x="64723" y="104905"/>
                  <a:pt x="64723" y="113469"/>
                </a:cubicBezTo>
                <a:cubicBezTo>
                  <a:pt x="64723" y="121676"/>
                  <a:pt x="57805" y="128813"/>
                  <a:pt x="49431" y="130954"/>
                </a:cubicBezTo>
                <a:lnTo>
                  <a:pt x="49431" y="134522"/>
                </a:lnTo>
                <a:cubicBezTo>
                  <a:pt x="49431" y="136663"/>
                  <a:pt x="47610" y="138804"/>
                  <a:pt x="45062" y="138804"/>
                </a:cubicBezTo>
                <a:cubicBezTo>
                  <a:pt x="42513" y="138804"/>
                  <a:pt x="40692" y="136663"/>
                  <a:pt x="40692" y="134522"/>
                </a:cubicBezTo>
                <a:lnTo>
                  <a:pt x="40692" y="130597"/>
                </a:lnTo>
                <a:cubicBezTo>
                  <a:pt x="34503" y="129526"/>
                  <a:pt x="29405" y="125601"/>
                  <a:pt x="27220" y="119892"/>
                </a:cubicBezTo>
                <a:cubicBezTo>
                  <a:pt x="26128" y="117751"/>
                  <a:pt x="27220" y="115253"/>
                  <a:pt x="29405" y="114183"/>
                </a:cubicBezTo>
                <a:cubicBezTo>
                  <a:pt x="31590" y="113469"/>
                  <a:pt x="34139" y="114540"/>
                  <a:pt x="34867" y="116681"/>
                </a:cubicBezTo>
                <a:cubicBezTo>
                  <a:pt x="36687" y="120249"/>
                  <a:pt x="40692" y="122747"/>
                  <a:pt x="45062" y="122747"/>
                </a:cubicBezTo>
                <a:cubicBezTo>
                  <a:pt x="50887" y="122747"/>
                  <a:pt x="55985" y="118465"/>
                  <a:pt x="55985" y="113469"/>
                </a:cubicBezTo>
                <a:cubicBezTo>
                  <a:pt x="55985" y="107403"/>
                  <a:pt x="52344" y="104549"/>
                  <a:pt x="45062" y="104549"/>
                </a:cubicBezTo>
                <a:cubicBezTo>
                  <a:pt x="30862" y="104549"/>
                  <a:pt x="25400" y="95271"/>
                  <a:pt x="25400" y="86707"/>
                </a:cubicBezTo>
                <a:cubicBezTo>
                  <a:pt x="25400" y="78144"/>
                  <a:pt x="31954" y="71007"/>
                  <a:pt x="40692" y="69580"/>
                </a:cubicBezTo>
                <a:lnTo>
                  <a:pt x="40692" y="65655"/>
                </a:lnTo>
                <a:cubicBezTo>
                  <a:pt x="40692" y="63514"/>
                  <a:pt x="42513" y="61373"/>
                  <a:pt x="45062" y="61373"/>
                </a:cubicBezTo>
                <a:close/>
                <a:moveTo>
                  <a:pt x="210894" y="30732"/>
                </a:moveTo>
                <a:lnTo>
                  <a:pt x="202257" y="35404"/>
                </a:lnTo>
                <a:lnTo>
                  <a:pt x="202257" y="157612"/>
                </a:lnTo>
                <a:lnTo>
                  <a:pt x="206935" y="155455"/>
                </a:lnTo>
                <a:cubicBezTo>
                  <a:pt x="212333" y="152580"/>
                  <a:pt x="218451" y="152580"/>
                  <a:pt x="223850" y="155455"/>
                </a:cubicBezTo>
                <a:lnTo>
                  <a:pt x="228168" y="157612"/>
                </a:lnTo>
                <a:lnTo>
                  <a:pt x="228168" y="35404"/>
                </a:lnTo>
                <a:lnTo>
                  <a:pt x="219891" y="30732"/>
                </a:lnTo>
                <a:cubicBezTo>
                  <a:pt x="217012" y="29294"/>
                  <a:pt x="213773" y="29294"/>
                  <a:pt x="210894" y="30732"/>
                </a:cubicBezTo>
                <a:close/>
                <a:moveTo>
                  <a:pt x="211254" y="9525"/>
                </a:moveTo>
                <a:lnTo>
                  <a:pt x="210534" y="9884"/>
                </a:lnTo>
                <a:lnTo>
                  <a:pt x="210534" y="21746"/>
                </a:lnTo>
                <a:cubicBezTo>
                  <a:pt x="213773" y="21027"/>
                  <a:pt x="217012" y="21027"/>
                  <a:pt x="220251" y="21746"/>
                </a:cubicBezTo>
                <a:lnTo>
                  <a:pt x="220251" y="9884"/>
                </a:lnTo>
                <a:lnTo>
                  <a:pt x="219531" y="9525"/>
                </a:lnTo>
                <a:cubicBezTo>
                  <a:pt x="216652" y="8087"/>
                  <a:pt x="213773" y="8087"/>
                  <a:pt x="211254" y="9525"/>
                </a:cubicBezTo>
                <a:close/>
                <a:moveTo>
                  <a:pt x="207295" y="1617"/>
                </a:moveTo>
                <a:cubicBezTo>
                  <a:pt x="212333" y="-539"/>
                  <a:pt x="218451" y="-539"/>
                  <a:pt x="223490" y="1617"/>
                </a:cubicBezTo>
                <a:lnTo>
                  <a:pt x="226369" y="3055"/>
                </a:lnTo>
                <a:cubicBezTo>
                  <a:pt x="228168" y="3774"/>
                  <a:pt x="228888" y="5571"/>
                  <a:pt x="228888" y="7009"/>
                </a:cubicBezTo>
                <a:lnTo>
                  <a:pt x="228888" y="25699"/>
                </a:lnTo>
                <a:lnTo>
                  <a:pt x="234646" y="28575"/>
                </a:lnTo>
                <a:cubicBezTo>
                  <a:pt x="236086" y="29653"/>
                  <a:pt x="236806" y="31091"/>
                  <a:pt x="236806" y="32529"/>
                </a:cubicBezTo>
                <a:lnTo>
                  <a:pt x="236806" y="39358"/>
                </a:lnTo>
                <a:lnTo>
                  <a:pt x="281072" y="39358"/>
                </a:lnTo>
                <a:cubicBezTo>
                  <a:pt x="283231" y="39358"/>
                  <a:pt x="285390" y="41515"/>
                  <a:pt x="285390" y="43671"/>
                </a:cubicBezTo>
                <a:lnTo>
                  <a:pt x="285390" y="222310"/>
                </a:lnTo>
                <a:cubicBezTo>
                  <a:pt x="285390" y="224467"/>
                  <a:pt x="283231" y="226624"/>
                  <a:pt x="281072" y="226624"/>
                </a:cubicBezTo>
                <a:lnTo>
                  <a:pt x="250121" y="226624"/>
                </a:lnTo>
                <a:cubicBezTo>
                  <a:pt x="247602" y="226624"/>
                  <a:pt x="245443" y="224467"/>
                  <a:pt x="245443" y="222310"/>
                </a:cubicBezTo>
                <a:cubicBezTo>
                  <a:pt x="245443" y="219794"/>
                  <a:pt x="247602" y="217997"/>
                  <a:pt x="250121" y="217997"/>
                </a:cubicBezTo>
                <a:lnTo>
                  <a:pt x="276753" y="217997"/>
                </a:lnTo>
                <a:lnTo>
                  <a:pt x="276753" y="47984"/>
                </a:lnTo>
                <a:lnTo>
                  <a:pt x="236806" y="47984"/>
                </a:lnTo>
                <a:lnTo>
                  <a:pt x="236806" y="233812"/>
                </a:lnTo>
                <a:cubicBezTo>
                  <a:pt x="236806" y="234172"/>
                  <a:pt x="236806" y="234890"/>
                  <a:pt x="236806" y="235250"/>
                </a:cubicBezTo>
                <a:lnTo>
                  <a:pt x="219531" y="282336"/>
                </a:lnTo>
                <a:cubicBezTo>
                  <a:pt x="218811" y="283773"/>
                  <a:pt x="217012" y="284852"/>
                  <a:pt x="215212" y="284852"/>
                </a:cubicBezTo>
                <a:cubicBezTo>
                  <a:pt x="213413" y="284852"/>
                  <a:pt x="211973" y="283773"/>
                  <a:pt x="211254" y="282336"/>
                </a:cubicBezTo>
                <a:lnTo>
                  <a:pt x="193979" y="235250"/>
                </a:lnTo>
                <a:cubicBezTo>
                  <a:pt x="193979" y="234890"/>
                  <a:pt x="193979" y="234172"/>
                  <a:pt x="193979" y="233812"/>
                </a:cubicBezTo>
                <a:lnTo>
                  <a:pt x="193979" y="226624"/>
                </a:lnTo>
                <a:lnTo>
                  <a:pt x="4318" y="226624"/>
                </a:lnTo>
                <a:cubicBezTo>
                  <a:pt x="1799" y="226624"/>
                  <a:pt x="0" y="224467"/>
                  <a:pt x="0" y="222310"/>
                </a:cubicBezTo>
                <a:lnTo>
                  <a:pt x="0" y="43671"/>
                </a:lnTo>
                <a:cubicBezTo>
                  <a:pt x="0" y="41515"/>
                  <a:pt x="1799" y="39358"/>
                  <a:pt x="4318" y="39358"/>
                </a:cubicBezTo>
                <a:lnTo>
                  <a:pt x="157631" y="39358"/>
                </a:lnTo>
                <a:cubicBezTo>
                  <a:pt x="159790" y="39358"/>
                  <a:pt x="161949" y="41515"/>
                  <a:pt x="161949" y="43671"/>
                </a:cubicBezTo>
                <a:cubicBezTo>
                  <a:pt x="161949" y="46187"/>
                  <a:pt x="159790" y="47984"/>
                  <a:pt x="157631" y="47984"/>
                </a:cubicBezTo>
                <a:lnTo>
                  <a:pt x="8637" y="47984"/>
                </a:lnTo>
                <a:lnTo>
                  <a:pt x="8637" y="217997"/>
                </a:lnTo>
                <a:lnTo>
                  <a:pt x="193979" y="217997"/>
                </a:lnTo>
                <a:lnTo>
                  <a:pt x="193979" y="37201"/>
                </a:lnTo>
                <a:cubicBezTo>
                  <a:pt x="185342" y="38998"/>
                  <a:pt x="179224" y="45109"/>
                  <a:pt x="179224" y="52657"/>
                </a:cubicBezTo>
                <a:lnTo>
                  <a:pt x="179224" y="111604"/>
                </a:lnTo>
                <a:cubicBezTo>
                  <a:pt x="179224" y="114120"/>
                  <a:pt x="177424" y="115917"/>
                  <a:pt x="174905" y="115917"/>
                </a:cubicBezTo>
                <a:cubicBezTo>
                  <a:pt x="172746" y="115917"/>
                  <a:pt x="170587" y="114120"/>
                  <a:pt x="170587" y="111604"/>
                </a:cubicBezTo>
                <a:lnTo>
                  <a:pt x="170587" y="52657"/>
                </a:lnTo>
                <a:cubicBezTo>
                  <a:pt x="170587" y="39358"/>
                  <a:pt x="182103" y="28934"/>
                  <a:pt x="196858" y="28215"/>
                </a:cubicBezTo>
                <a:lnTo>
                  <a:pt x="201897" y="25699"/>
                </a:lnTo>
                <a:lnTo>
                  <a:pt x="201897" y="7009"/>
                </a:lnTo>
                <a:cubicBezTo>
                  <a:pt x="201897" y="5571"/>
                  <a:pt x="202616" y="3774"/>
                  <a:pt x="204056" y="3055"/>
                </a:cubicBezTo>
                <a:lnTo>
                  <a:pt x="207295" y="16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Lato Light" panose="020F0502020204030203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B79B2-8516-F241-A83B-916D0622E913}"/>
              </a:ext>
            </a:extLst>
          </p:cNvPr>
          <p:cNvSpPr txBox="1"/>
          <p:nvPr/>
        </p:nvSpPr>
        <p:spPr>
          <a:xfrm>
            <a:off x="4014210" y="2539364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36%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9246CB-F1C4-C948-9213-FD9262B5A92D}"/>
              </a:ext>
            </a:extLst>
          </p:cNvPr>
          <p:cNvSpPr/>
          <p:nvPr/>
        </p:nvSpPr>
        <p:spPr>
          <a:xfrm>
            <a:off x="6136411" y="3481586"/>
            <a:ext cx="20521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Source: Global Asset Management 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5029C2-D0F3-D047-AC47-404D141342EF}"/>
              </a:ext>
            </a:extLst>
          </p:cNvPr>
          <p:cNvSpPr/>
          <p:nvPr/>
        </p:nvSpPr>
        <p:spPr>
          <a:xfrm>
            <a:off x="1361742" y="3497077"/>
            <a:ext cx="1085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Source: </a:t>
            </a:r>
            <a:r>
              <a:rPr lang="en-US" sz="900" i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EFAMA.org</a:t>
            </a:r>
            <a:endParaRPr lang="en-US" sz="9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261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8E57B6-45B8-460E-B486-1DFA99C552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b="1" dirty="0"/>
              <a:t>Horizon de </a:t>
            </a:r>
            <a:r>
              <a:rPr lang="en-GB" b="1" dirty="0" err="1"/>
              <a:t>risque</a:t>
            </a:r>
            <a:endParaRPr lang="en-GB" b="1" dirty="0"/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7F7C96F-81A7-499B-8A79-42DACBE7FB4A}"/>
              </a:ext>
            </a:extLst>
          </p:cNvPr>
          <p:cNvSpPr/>
          <p:nvPr/>
        </p:nvSpPr>
        <p:spPr>
          <a:xfrm>
            <a:off x="386954" y="1284685"/>
            <a:ext cx="699990" cy="6999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3797" dirty="0">
              <a:solidFill>
                <a:prstClr val="black"/>
              </a:solidFill>
              <a:latin typeface="Lato Light" panose="020F0502020204030203" pitchFamily="34" charset="0"/>
              <a:cs typeface="+mn-cs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733B2AA0-0E96-496D-9944-C587BD51B517}"/>
              </a:ext>
            </a:extLst>
          </p:cNvPr>
          <p:cNvSpPr/>
          <p:nvPr/>
        </p:nvSpPr>
        <p:spPr>
          <a:xfrm>
            <a:off x="1139428" y="1284685"/>
            <a:ext cx="7617619" cy="699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BE" sz="1650" dirty="0">
                <a:solidFill>
                  <a:prstClr val="black"/>
                </a:solidFill>
                <a:latin typeface="Calibri" panose="020F0502020204030204"/>
              </a:rPr>
              <a:t>Plus de 80% des répondants choisissent le carnet d’épargne alors que leur horizon</a:t>
            </a:r>
            <a:br>
              <a:rPr lang="fr-BE" sz="16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r-BE" sz="1650" dirty="0">
                <a:solidFill>
                  <a:prstClr val="black"/>
                </a:solidFill>
                <a:latin typeface="Calibri" panose="020F0502020204030204"/>
              </a:rPr>
              <a:t>est indéfini ou supérieur à 1 an</a:t>
            </a:r>
            <a:endParaRPr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A2570AD-382A-4D74-AB74-56BD1087258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58379" y="1303735"/>
            <a:ext cx="745495" cy="60786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2DDE17C-4BB0-4433-B41B-62CBC640263A}"/>
              </a:ext>
            </a:extLst>
          </p:cNvPr>
          <p:cNvSpPr txBox="1"/>
          <p:nvPr/>
        </p:nvSpPr>
        <p:spPr>
          <a:xfrm>
            <a:off x="339329" y="1944173"/>
            <a:ext cx="841771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BE" sz="1350" b="1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Illustrations :</a:t>
            </a:r>
            <a:endParaRPr lang="en-GB" sz="1350" b="1" dirty="0">
              <a:solidFill>
                <a:prstClr val="black"/>
              </a:solidFill>
              <a:latin typeface="Calibri Light" panose="020F0302020204030204"/>
              <a:cs typeface="+mn-cs"/>
            </a:endParaRPr>
          </a:p>
        </p:txBody>
      </p:sp>
      <p:sp>
        <p:nvSpPr>
          <p:cNvPr id="36" name="Square">
            <a:extLst>
              <a:ext uri="{FF2B5EF4-FFF2-40B4-BE49-F238E27FC236}">
                <a16:creationId xmlns:a16="http://schemas.microsoft.com/office/drawing/2014/main" id="{3E76C9F2-8FED-4DD5-A31F-3ABD2ADEE0FD}"/>
              </a:ext>
            </a:extLst>
          </p:cNvPr>
          <p:cNvSpPr/>
          <p:nvPr/>
        </p:nvSpPr>
        <p:spPr>
          <a:xfrm>
            <a:off x="386954" y="2225771"/>
            <a:ext cx="699990" cy="6999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3797" dirty="0">
              <a:solidFill>
                <a:prstClr val="black"/>
              </a:solidFill>
              <a:latin typeface="Lato Light" panose="020F0502020204030203" pitchFamily="34" charset="0"/>
              <a:cs typeface="+mn-cs"/>
            </a:endParaRPr>
          </a:p>
        </p:txBody>
      </p:sp>
      <p:sp>
        <p:nvSpPr>
          <p:cNvPr id="38" name="Square">
            <a:extLst>
              <a:ext uri="{FF2B5EF4-FFF2-40B4-BE49-F238E27FC236}">
                <a16:creationId xmlns:a16="http://schemas.microsoft.com/office/drawing/2014/main" id="{4CC3AF5E-7198-4710-999B-920D0B67574A}"/>
              </a:ext>
            </a:extLst>
          </p:cNvPr>
          <p:cNvSpPr/>
          <p:nvPr/>
        </p:nvSpPr>
        <p:spPr>
          <a:xfrm>
            <a:off x="1139428" y="2224581"/>
            <a:ext cx="3494384" cy="699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Inflation supérieure au taux de dépôt de 0,11%.</a:t>
            </a:r>
            <a:br>
              <a:rPr lang="fr-FR" sz="13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r-FR" sz="1350" i="1" dirty="0">
                <a:solidFill>
                  <a:prstClr val="black"/>
                </a:solidFill>
                <a:latin typeface="Calibri" panose="020F0502020204030204"/>
              </a:rPr>
              <a:t>Exemple d’un bien de consommation</a:t>
            </a:r>
          </a:p>
        </p:txBody>
      </p:sp>
      <p:sp>
        <p:nvSpPr>
          <p:cNvPr id="39" name="Square">
            <a:extLst>
              <a:ext uri="{FF2B5EF4-FFF2-40B4-BE49-F238E27FC236}">
                <a16:creationId xmlns:a16="http://schemas.microsoft.com/office/drawing/2014/main" id="{F789D9E6-F9D5-4738-AAF8-B91CA3B1B960}"/>
              </a:ext>
            </a:extLst>
          </p:cNvPr>
          <p:cNvSpPr/>
          <p:nvPr/>
        </p:nvSpPr>
        <p:spPr>
          <a:xfrm>
            <a:off x="4689277" y="2225771"/>
            <a:ext cx="699990" cy="6999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3797" dirty="0">
              <a:solidFill>
                <a:prstClr val="black"/>
              </a:solidFill>
              <a:latin typeface="Lato Light" panose="020F0502020204030203" pitchFamily="34" charset="0"/>
              <a:cs typeface="+mn-cs"/>
            </a:endParaRPr>
          </a:p>
        </p:txBody>
      </p:sp>
      <p:sp>
        <p:nvSpPr>
          <p:cNvPr id="40" name="Square">
            <a:extLst>
              <a:ext uri="{FF2B5EF4-FFF2-40B4-BE49-F238E27FC236}">
                <a16:creationId xmlns:a16="http://schemas.microsoft.com/office/drawing/2014/main" id="{398DBF51-D23D-447D-98E9-339EAE24F8FB}"/>
              </a:ext>
            </a:extLst>
          </p:cNvPr>
          <p:cNvSpPr/>
          <p:nvPr/>
        </p:nvSpPr>
        <p:spPr>
          <a:xfrm>
            <a:off x="5441752" y="2224581"/>
            <a:ext cx="3337322" cy="699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Besoin de son épargne en période d’incertitude: La crise du </a:t>
            </a:r>
            <a:r>
              <a:rPr lang="fr-FR" sz="1350" dirty="0" err="1">
                <a:solidFill>
                  <a:prstClr val="black"/>
                </a:solidFill>
                <a:latin typeface="Calibri" panose="020F0502020204030204"/>
              </a:rPr>
              <a:t>covid</a:t>
            </a:r>
            <a:endParaRPr lang="fr-FR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5964A08-DFBC-4E7B-AD39-6714DB2ECA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4775200" y="2335619"/>
            <a:ext cx="558602" cy="47791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55B4DEC-FDAA-4AA2-A6BB-B59FB35E85C8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15063" y="2290314"/>
            <a:ext cx="652202" cy="56852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1C1E54F-C96B-415B-BDBC-E69D24616A98}"/>
              </a:ext>
            </a:extLst>
          </p:cNvPr>
          <p:cNvSpPr/>
          <p:nvPr/>
        </p:nvSpPr>
        <p:spPr>
          <a:xfrm>
            <a:off x="408980" y="3228148"/>
            <a:ext cx="8370093" cy="1341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prstClr val="black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0E33BF35-4341-4B53-A256-5FAEA22ED002}"/>
              </a:ext>
            </a:extLst>
          </p:cNvPr>
          <p:cNvGraphicFramePr/>
          <p:nvPr/>
        </p:nvGraphicFramePr>
        <p:xfrm>
          <a:off x="1581639" y="3329039"/>
          <a:ext cx="1166498" cy="116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5674C414-3E50-4485-B669-25643A0B2F93}"/>
              </a:ext>
            </a:extLst>
          </p:cNvPr>
          <p:cNvGraphicFramePr/>
          <p:nvPr/>
        </p:nvGraphicFramePr>
        <p:xfrm>
          <a:off x="3982847" y="3311120"/>
          <a:ext cx="1166498" cy="116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D209689A-C5BA-44F3-91CA-4E5CE63125F8}"/>
              </a:ext>
            </a:extLst>
          </p:cNvPr>
          <p:cNvSpPr txBox="1"/>
          <p:nvPr/>
        </p:nvSpPr>
        <p:spPr>
          <a:xfrm>
            <a:off x="4251513" y="4017380"/>
            <a:ext cx="584156" cy="159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 Light" panose="020F0302020204030204"/>
              </a:rPr>
              <a:t>5 </a:t>
            </a:r>
            <a:r>
              <a:rPr lang="en-US" sz="1350" b="1" dirty="0" err="1">
                <a:solidFill>
                  <a:prstClr val="black"/>
                </a:solidFill>
                <a:latin typeface="Calibri Light" panose="020F0302020204030204"/>
              </a:rPr>
              <a:t>ans</a:t>
            </a: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31ABDD6-170E-478F-AB7B-01B7C611800B}"/>
              </a:ext>
            </a:extLst>
          </p:cNvPr>
          <p:cNvSpPr txBox="1"/>
          <p:nvPr/>
        </p:nvSpPr>
        <p:spPr>
          <a:xfrm>
            <a:off x="4096723" y="3548178"/>
            <a:ext cx="950554" cy="488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25" dirty="0" err="1">
                <a:solidFill>
                  <a:prstClr val="black"/>
                </a:solidFill>
                <a:latin typeface="Calibri Light" panose="020F0302020204030204"/>
              </a:rPr>
              <a:t>Neutre</a:t>
            </a:r>
            <a:r>
              <a:rPr lang="en-US" sz="1125" dirty="0">
                <a:solidFill>
                  <a:prstClr val="black"/>
                </a:solidFill>
                <a:latin typeface="Calibri Light" panose="020F0302020204030204"/>
              </a:rPr>
              <a:t> /</a:t>
            </a:r>
            <a:br>
              <a:rPr lang="en-US" sz="1125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1125" dirty="0" err="1">
                <a:solidFill>
                  <a:prstClr val="black"/>
                </a:solidFill>
                <a:latin typeface="Calibri Light" panose="020F0302020204030204"/>
              </a:rPr>
              <a:t>Diversifié</a:t>
            </a:r>
            <a:r>
              <a:rPr lang="en-US" sz="1125" dirty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</p:txBody>
      </p:sp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CFD45A59-5AD7-4008-834A-1FBA41398C6D}"/>
              </a:ext>
            </a:extLst>
          </p:cNvPr>
          <p:cNvGraphicFramePr/>
          <p:nvPr/>
        </p:nvGraphicFramePr>
        <p:xfrm>
          <a:off x="6443977" y="3311120"/>
          <a:ext cx="1166498" cy="116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3E6062DD-4148-4440-965E-117182C27145}"/>
              </a:ext>
            </a:extLst>
          </p:cNvPr>
          <p:cNvSpPr txBox="1"/>
          <p:nvPr/>
        </p:nvSpPr>
        <p:spPr>
          <a:xfrm>
            <a:off x="339329" y="2951149"/>
            <a:ext cx="8417718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BE" sz="1350" b="1" dirty="0">
                <a:solidFill>
                  <a:prstClr val="black"/>
                </a:solidFill>
                <a:latin typeface="Calibri Light" panose="020F0302020204030204"/>
                <a:cs typeface="+mn-cs"/>
              </a:rPr>
              <a:t>MIFID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0982B4F-4BCB-4AA9-862B-9EDC269F05A2}"/>
              </a:ext>
            </a:extLst>
          </p:cNvPr>
          <p:cNvSpPr txBox="1"/>
          <p:nvPr/>
        </p:nvSpPr>
        <p:spPr>
          <a:xfrm>
            <a:off x="1860756" y="4017380"/>
            <a:ext cx="584156" cy="159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 Light" panose="020F0302020204030204"/>
              </a:rPr>
              <a:t>3 </a:t>
            </a:r>
            <a:r>
              <a:rPr lang="en-US" sz="1350" b="1" dirty="0" err="1">
                <a:solidFill>
                  <a:prstClr val="black"/>
                </a:solidFill>
                <a:latin typeface="Calibri Light" panose="020F0302020204030204"/>
              </a:rPr>
              <a:t>ans</a:t>
            </a: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7BDC770-9B08-41C4-BD7B-C631CC6873F3}"/>
              </a:ext>
            </a:extLst>
          </p:cNvPr>
          <p:cNvSpPr txBox="1"/>
          <p:nvPr/>
        </p:nvSpPr>
        <p:spPr>
          <a:xfrm>
            <a:off x="1643802" y="3583436"/>
            <a:ext cx="1042171" cy="488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25" dirty="0" err="1">
                <a:solidFill>
                  <a:prstClr val="black"/>
                </a:solidFill>
                <a:latin typeface="Calibri Light" panose="020F0302020204030204"/>
              </a:rPr>
              <a:t>Conservateur</a:t>
            </a:r>
            <a:endParaRPr lang="en-US" sz="1125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5529477-0089-4ABF-9429-0BE0D7BB7C0E}"/>
              </a:ext>
            </a:extLst>
          </p:cNvPr>
          <p:cNvSpPr txBox="1"/>
          <p:nvPr/>
        </p:nvSpPr>
        <p:spPr>
          <a:xfrm>
            <a:off x="6625455" y="4017380"/>
            <a:ext cx="799042" cy="159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 Light" panose="020F0302020204030204"/>
              </a:rPr>
              <a:t>&gt;=7 </a:t>
            </a:r>
            <a:r>
              <a:rPr lang="en-US" sz="1350" b="1" dirty="0" err="1">
                <a:solidFill>
                  <a:prstClr val="black"/>
                </a:solidFill>
                <a:latin typeface="Calibri Light" panose="020F0302020204030204"/>
              </a:rPr>
              <a:t>ans</a:t>
            </a:r>
            <a:endParaRPr lang="en-US" sz="135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D68FB34-9C1A-4F6D-8977-E38309086EB5}"/>
              </a:ext>
            </a:extLst>
          </p:cNvPr>
          <p:cNvSpPr txBox="1"/>
          <p:nvPr/>
        </p:nvSpPr>
        <p:spPr>
          <a:xfrm>
            <a:off x="6561726" y="3748203"/>
            <a:ext cx="950554" cy="159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125" dirty="0" err="1">
                <a:solidFill>
                  <a:prstClr val="black"/>
                </a:solidFill>
                <a:latin typeface="Calibri Light" panose="020F0302020204030204"/>
              </a:rPr>
              <a:t>Dynamique</a:t>
            </a:r>
            <a:endParaRPr lang="en-US" sz="1125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7020B685-7A66-F14C-B918-DA9B48FCA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8" y="156772"/>
            <a:ext cx="7180705" cy="4566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Analyse</a:t>
            </a:r>
            <a:r>
              <a:rPr lang="en-US" dirty="0"/>
              <a:t> du </a:t>
            </a:r>
            <a:r>
              <a:rPr lang="en-US" dirty="0" err="1"/>
              <a:t>comportement</a:t>
            </a:r>
            <a:r>
              <a:rPr lang="en-US" dirty="0"/>
              <a:t> </a:t>
            </a:r>
            <a:r>
              <a:rPr lang="en-US" dirty="0" err="1"/>
              <a:t>d’investissement</a:t>
            </a:r>
            <a:r>
              <a:rPr lang="en-US" dirty="0"/>
              <a:t> de </a:t>
            </a:r>
            <a:r>
              <a:rPr lang="en-US" dirty="0" err="1"/>
              <a:t>l’épargnant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792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71D047-A0A9-43FE-9713-89EBD6E5E5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b="1" dirty="0" err="1"/>
              <a:t>Produits</a:t>
            </a:r>
            <a:r>
              <a:rPr lang="en-GB" b="1" dirty="0"/>
              <a:t> financiers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BA030-99D8-4B54-99DB-A2B9D25818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699F50C-BE38-4BD0-BA84-9B090E1F2B9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quare">
            <a:extLst>
              <a:ext uri="{FF2B5EF4-FFF2-40B4-BE49-F238E27FC236}">
                <a16:creationId xmlns:a16="http://schemas.microsoft.com/office/drawing/2014/main" id="{E7215C54-EBC5-4F93-B8CB-883BA88BF0C7}"/>
              </a:ext>
            </a:extLst>
          </p:cNvPr>
          <p:cNvSpPr/>
          <p:nvPr/>
        </p:nvSpPr>
        <p:spPr>
          <a:xfrm>
            <a:off x="386954" y="1284685"/>
            <a:ext cx="699990" cy="6999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3797" dirty="0">
              <a:solidFill>
                <a:prstClr val="black"/>
              </a:solidFill>
              <a:latin typeface="Lato Light" panose="020F0502020204030203" pitchFamily="34" charset="0"/>
              <a:cs typeface="+mn-cs"/>
            </a:endParaRPr>
          </a:p>
        </p:txBody>
      </p:sp>
      <p:sp>
        <p:nvSpPr>
          <p:cNvPr id="9" name="Square">
            <a:extLst>
              <a:ext uri="{FF2B5EF4-FFF2-40B4-BE49-F238E27FC236}">
                <a16:creationId xmlns:a16="http://schemas.microsoft.com/office/drawing/2014/main" id="{4BF073A7-C73B-489B-B5A8-D87E8531041A}"/>
              </a:ext>
            </a:extLst>
          </p:cNvPr>
          <p:cNvSpPr/>
          <p:nvPr/>
        </p:nvSpPr>
        <p:spPr>
          <a:xfrm>
            <a:off x="1139428" y="1284685"/>
            <a:ext cx="7617619" cy="699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575" dirty="0">
                <a:solidFill>
                  <a:prstClr val="black"/>
                </a:solidFill>
                <a:latin typeface="Calibri" panose="020F0502020204030204"/>
              </a:rPr>
              <a:t>Instruments financiers et horizon d’investissement: Etats-Unis versus Europe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55761B-B877-4B1F-AEF4-21BEA5439E2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20571" y="1364722"/>
            <a:ext cx="615821" cy="52298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2C03A6-DFB6-4919-9557-5BAF1A02FBC6}"/>
              </a:ext>
            </a:extLst>
          </p:cNvPr>
          <p:cNvSpPr txBox="1"/>
          <p:nvPr/>
        </p:nvSpPr>
        <p:spPr>
          <a:xfrm>
            <a:off x="333375" y="2101558"/>
            <a:ext cx="165163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Etats-Unis </a:t>
            </a:r>
            <a:endParaRPr lang="en-GB" sz="13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B9BC6D-A97B-4C9F-8E96-FF685382A8C6}"/>
              </a:ext>
            </a:extLst>
          </p:cNvPr>
          <p:cNvSpPr txBox="1"/>
          <p:nvPr/>
        </p:nvSpPr>
        <p:spPr>
          <a:xfrm>
            <a:off x="4948237" y="2101558"/>
            <a:ext cx="165163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3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Europe </a:t>
            </a:r>
            <a:endParaRPr lang="en-GB" sz="13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49099E5A-0970-6043-9CA3-C3B85033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8" y="156772"/>
            <a:ext cx="7180705" cy="4566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Analyse</a:t>
            </a:r>
            <a:r>
              <a:rPr lang="en-US" dirty="0"/>
              <a:t> du </a:t>
            </a:r>
            <a:r>
              <a:rPr lang="en-US" dirty="0" err="1"/>
              <a:t>comportement</a:t>
            </a:r>
            <a:r>
              <a:rPr lang="en-US" dirty="0"/>
              <a:t> </a:t>
            </a:r>
            <a:r>
              <a:rPr lang="en-US" dirty="0" err="1"/>
              <a:t>d’investissement</a:t>
            </a:r>
            <a:r>
              <a:rPr lang="en-US" dirty="0"/>
              <a:t> de </a:t>
            </a:r>
            <a:r>
              <a:rPr lang="en-US" dirty="0" err="1"/>
              <a:t>l’épargnant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E1052F-D7DB-EF4F-9AA9-915345641970}"/>
              </a:ext>
            </a:extLst>
          </p:cNvPr>
          <p:cNvSpPr/>
          <p:nvPr/>
        </p:nvSpPr>
        <p:spPr>
          <a:xfrm>
            <a:off x="7712577" y="4480672"/>
            <a:ext cx="108555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Source: </a:t>
            </a:r>
            <a:r>
              <a:rPr lang="en-US" sz="900" i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EFAMA.org</a:t>
            </a:r>
            <a:endParaRPr lang="en-US" sz="9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BA3FD-240C-0842-9756-8A1E6F6C5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392" y="1866138"/>
            <a:ext cx="3591817" cy="2466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ECF221-7515-5244-BACB-708444873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461" y="2064712"/>
            <a:ext cx="3760877" cy="23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1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5898F-5984-400B-842D-90DDDF03D5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 err="1"/>
              <a:t>Produits</a:t>
            </a:r>
            <a:r>
              <a:rPr lang="en-US" b="1" dirty="0"/>
              <a:t> financiers – </a:t>
            </a:r>
            <a:r>
              <a:rPr lang="en-US" b="1" dirty="0" err="1"/>
              <a:t>Observatoire</a:t>
            </a:r>
            <a:r>
              <a:rPr lang="en-US" b="1" dirty="0"/>
              <a:t> CBC</a:t>
            </a:r>
            <a:endParaRPr lang="en-GB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3B6C8-06F7-4F59-8544-B56AF2BCE4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699F50C-BE38-4BD0-BA84-9B090E1F2B9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quare">
            <a:extLst>
              <a:ext uri="{FF2B5EF4-FFF2-40B4-BE49-F238E27FC236}">
                <a16:creationId xmlns:a16="http://schemas.microsoft.com/office/drawing/2014/main" id="{5217733D-DB57-48C8-9531-9B7D53B6C8CA}"/>
              </a:ext>
            </a:extLst>
          </p:cNvPr>
          <p:cNvSpPr/>
          <p:nvPr/>
        </p:nvSpPr>
        <p:spPr>
          <a:xfrm>
            <a:off x="386954" y="1284685"/>
            <a:ext cx="699990" cy="6999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3797" dirty="0">
              <a:solidFill>
                <a:prstClr val="black"/>
              </a:solidFill>
              <a:latin typeface="Lato Light" panose="020F0502020204030203" pitchFamily="34" charset="0"/>
              <a:cs typeface="+mn-cs"/>
            </a:endParaRPr>
          </a:p>
        </p:txBody>
      </p:sp>
      <p:sp>
        <p:nvSpPr>
          <p:cNvPr id="9" name="Square">
            <a:extLst>
              <a:ext uri="{FF2B5EF4-FFF2-40B4-BE49-F238E27FC236}">
                <a16:creationId xmlns:a16="http://schemas.microsoft.com/office/drawing/2014/main" id="{197BAED1-C7DE-47FE-A211-A1D616E09D90}"/>
              </a:ext>
            </a:extLst>
          </p:cNvPr>
          <p:cNvSpPr/>
          <p:nvPr/>
        </p:nvSpPr>
        <p:spPr>
          <a:xfrm>
            <a:off x="1139428" y="1284685"/>
            <a:ext cx="3894344" cy="699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50" dirty="0">
                <a:solidFill>
                  <a:prstClr val="black"/>
                </a:solidFill>
                <a:latin typeface="Calibri" panose="020F0502020204030204"/>
              </a:rPr>
              <a:t>Encore plus d’argent sur les carnets d’épargne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46DEF57-C6EC-4256-A047-96D9423C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95377" y="1376401"/>
            <a:ext cx="591567" cy="46061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B6D7711-1E37-4B17-B3F8-2554BBC100D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77266" y="4069130"/>
            <a:ext cx="634742" cy="511135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1BB79814-C9EC-FF43-9270-02F8361D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8" y="156772"/>
            <a:ext cx="7180705" cy="4566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Analyse</a:t>
            </a:r>
            <a:r>
              <a:rPr lang="en-US" dirty="0"/>
              <a:t> du </a:t>
            </a:r>
            <a:r>
              <a:rPr lang="en-US" dirty="0" err="1"/>
              <a:t>comportement</a:t>
            </a:r>
            <a:r>
              <a:rPr lang="en-US" dirty="0"/>
              <a:t> </a:t>
            </a:r>
            <a:r>
              <a:rPr lang="en-US" dirty="0" err="1"/>
              <a:t>d’investissement</a:t>
            </a:r>
            <a:r>
              <a:rPr lang="en-US" dirty="0"/>
              <a:t> de </a:t>
            </a:r>
            <a:r>
              <a:rPr lang="en-US" dirty="0" err="1"/>
              <a:t>l’épargnant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5354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5898F-5984-400B-842D-90DDDF03D5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 err="1"/>
              <a:t>Produits</a:t>
            </a:r>
            <a:r>
              <a:rPr lang="en-US" b="1" dirty="0"/>
              <a:t> financiers – </a:t>
            </a:r>
            <a:r>
              <a:rPr lang="en-US" b="1" dirty="0" err="1"/>
              <a:t>Observatoire</a:t>
            </a:r>
            <a:r>
              <a:rPr lang="en-US" b="1" dirty="0"/>
              <a:t> CBC</a:t>
            </a:r>
            <a:endParaRPr lang="en-GB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3B6C8-06F7-4F59-8544-B56AF2BCE4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699F50C-BE38-4BD0-BA84-9B090E1F2B9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quare">
            <a:extLst>
              <a:ext uri="{FF2B5EF4-FFF2-40B4-BE49-F238E27FC236}">
                <a16:creationId xmlns:a16="http://schemas.microsoft.com/office/drawing/2014/main" id="{5217733D-DB57-48C8-9531-9B7D53B6C8CA}"/>
              </a:ext>
            </a:extLst>
          </p:cNvPr>
          <p:cNvSpPr/>
          <p:nvPr/>
        </p:nvSpPr>
        <p:spPr>
          <a:xfrm>
            <a:off x="386954" y="1284685"/>
            <a:ext cx="699990" cy="6999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3797" dirty="0">
              <a:solidFill>
                <a:prstClr val="black"/>
              </a:solidFill>
              <a:latin typeface="Lato Light" panose="020F0502020204030203" pitchFamily="34" charset="0"/>
              <a:cs typeface="+mn-cs"/>
            </a:endParaRPr>
          </a:p>
        </p:txBody>
      </p:sp>
      <p:sp>
        <p:nvSpPr>
          <p:cNvPr id="9" name="Square">
            <a:extLst>
              <a:ext uri="{FF2B5EF4-FFF2-40B4-BE49-F238E27FC236}">
                <a16:creationId xmlns:a16="http://schemas.microsoft.com/office/drawing/2014/main" id="{197BAED1-C7DE-47FE-A211-A1D616E09D90}"/>
              </a:ext>
            </a:extLst>
          </p:cNvPr>
          <p:cNvSpPr/>
          <p:nvPr/>
        </p:nvSpPr>
        <p:spPr>
          <a:xfrm>
            <a:off x="1139428" y="1284685"/>
            <a:ext cx="3894344" cy="699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50" dirty="0">
                <a:solidFill>
                  <a:prstClr val="black"/>
                </a:solidFill>
                <a:latin typeface="Calibri" panose="020F0502020204030204"/>
              </a:rPr>
              <a:t>Encore plus d’argent sur les carnets d’épargne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FA63A8-94FD-4EF2-ADB8-31B0B7FF7C00}"/>
              </a:ext>
            </a:extLst>
          </p:cNvPr>
          <p:cNvSpPr/>
          <p:nvPr/>
        </p:nvSpPr>
        <p:spPr>
          <a:xfrm>
            <a:off x="5187553" y="1284685"/>
            <a:ext cx="3569494" cy="1143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i="1" dirty="0">
                <a:solidFill>
                  <a:prstClr val="black"/>
                </a:solidFill>
                <a:latin typeface="Calibri" panose="020F0502020204030204"/>
              </a:rPr>
              <a:t>Building a cash buffer is undoubtedly a sensible reaction to all this uncertainty, yet it is one of the great ironies of the pandemic that rates of savings have risen at a time when interest rates are the lowest they’ve ever been</a:t>
            </a:r>
            <a:endParaRPr lang="en-GB" sz="135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46DEF57-C6EC-4256-A047-96D9423C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95377" y="1376401"/>
            <a:ext cx="591567" cy="46061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B6D7711-1E37-4B17-B3F8-2554BBC100D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377266" y="4069130"/>
            <a:ext cx="634742" cy="51113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9161CE2-7B59-4609-A63D-991330E8CE5C}"/>
              </a:ext>
            </a:extLst>
          </p:cNvPr>
          <p:cNvSpPr txBox="1"/>
          <p:nvPr/>
        </p:nvSpPr>
        <p:spPr>
          <a:xfrm>
            <a:off x="7639812" y="2151516"/>
            <a:ext cx="11172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FT, 07/2020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CD831BD-6337-1D47-B43B-F7B9413C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8" y="156772"/>
            <a:ext cx="7180705" cy="4566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Analyse</a:t>
            </a:r>
            <a:r>
              <a:rPr lang="en-US" dirty="0"/>
              <a:t> du </a:t>
            </a:r>
            <a:r>
              <a:rPr lang="en-US" dirty="0" err="1"/>
              <a:t>comportement</a:t>
            </a:r>
            <a:r>
              <a:rPr lang="en-US" dirty="0"/>
              <a:t> </a:t>
            </a:r>
            <a:r>
              <a:rPr lang="en-US" dirty="0" err="1"/>
              <a:t>d’investissement</a:t>
            </a:r>
            <a:r>
              <a:rPr lang="en-US" dirty="0"/>
              <a:t> de </a:t>
            </a:r>
            <a:r>
              <a:rPr lang="en-US" dirty="0" err="1"/>
              <a:t>l’épargnant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360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5898F-5984-400B-842D-90DDDF03D5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 err="1"/>
              <a:t>Produits</a:t>
            </a:r>
            <a:r>
              <a:rPr lang="en-US" b="1" dirty="0"/>
              <a:t> financiers – </a:t>
            </a:r>
            <a:r>
              <a:rPr lang="en-US" b="1" dirty="0" err="1"/>
              <a:t>Observatoire</a:t>
            </a:r>
            <a:r>
              <a:rPr lang="en-US" b="1" dirty="0"/>
              <a:t> CBC</a:t>
            </a:r>
            <a:endParaRPr lang="en-GB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3B6C8-06F7-4F59-8544-B56AF2BCE4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699F50C-BE38-4BD0-BA84-9B090E1F2B9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quare">
            <a:extLst>
              <a:ext uri="{FF2B5EF4-FFF2-40B4-BE49-F238E27FC236}">
                <a16:creationId xmlns:a16="http://schemas.microsoft.com/office/drawing/2014/main" id="{5217733D-DB57-48C8-9531-9B7D53B6C8CA}"/>
              </a:ext>
            </a:extLst>
          </p:cNvPr>
          <p:cNvSpPr/>
          <p:nvPr/>
        </p:nvSpPr>
        <p:spPr>
          <a:xfrm>
            <a:off x="386954" y="1284685"/>
            <a:ext cx="699990" cy="6999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3797" dirty="0">
              <a:solidFill>
                <a:prstClr val="black"/>
              </a:solidFill>
              <a:latin typeface="Lato Light" panose="020F0502020204030203" pitchFamily="34" charset="0"/>
              <a:cs typeface="+mn-cs"/>
            </a:endParaRPr>
          </a:p>
        </p:txBody>
      </p:sp>
      <p:sp>
        <p:nvSpPr>
          <p:cNvPr id="9" name="Square">
            <a:extLst>
              <a:ext uri="{FF2B5EF4-FFF2-40B4-BE49-F238E27FC236}">
                <a16:creationId xmlns:a16="http://schemas.microsoft.com/office/drawing/2014/main" id="{197BAED1-C7DE-47FE-A211-A1D616E09D90}"/>
              </a:ext>
            </a:extLst>
          </p:cNvPr>
          <p:cNvSpPr/>
          <p:nvPr/>
        </p:nvSpPr>
        <p:spPr>
          <a:xfrm>
            <a:off x="1139428" y="1284685"/>
            <a:ext cx="3894344" cy="699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50" dirty="0">
                <a:solidFill>
                  <a:prstClr val="black"/>
                </a:solidFill>
                <a:latin typeface="Calibri" panose="020F0502020204030204"/>
              </a:rPr>
              <a:t>Encore plus d’argent sur les carnets d’épargne</a:t>
            </a:r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7315E1EC-0D9A-48DE-9319-5AACBE275BC4}"/>
              </a:ext>
            </a:extLst>
          </p:cNvPr>
          <p:cNvSpPr/>
          <p:nvPr/>
        </p:nvSpPr>
        <p:spPr>
          <a:xfrm>
            <a:off x="312017" y="2667733"/>
            <a:ext cx="699990" cy="70640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3797" dirty="0">
              <a:solidFill>
                <a:prstClr val="black"/>
              </a:solidFill>
              <a:latin typeface="Lato Light" panose="020F0502020204030203" pitchFamily="34" charset="0"/>
              <a:cs typeface="+mn-cs"/>
            </a:endParaRPr>
          </a:p>
        </p:txBody>
      </p:sp>
      <p:sp>
        <p:nvSpPr>
          <p:cNvPr id="13" name="Square">
            <a:extLst>
              <a:ext uri="{FF2B5EF4-FFF2-40B4-BE49-F238E27FC236}">
                <a16:creationId xmlns:a16="http://schemas.microsoft.com/office/drawing/2014/main" id="{DB6297C4-6B85-4FE4-A359-7B58C0264411}"/>
              </a:ext>
            </a:extLst>
          </p:cNvPr>
          <p:cNvSpPr/>
          <p:nvPr/>
        </p:nvSpPr>
        <p:spPr>
          <a:xfrm>
            <a:off x="1139428" y="2667732"/>
            <a:ext cx="3894344" cy="7064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50" dirty="0">
                <a:solidFill>
                  <a:prstClr val="black"/>
                </a:solidFill>
                <a:latin typeface="Calibri" panose="020F0502020204030204"/>
              </a:rPr>
              <a:t>Effet neutre vers les investissements classiques sur les marchés financiers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46DEF57-C6EC-4256-A047-96D9423C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95377" y="1376401"/>
            <a:ext cx="591567" cy="4606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BE82F4D-D04E-4A07-B05D-E202C52DDC8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29255" y="2732314"/>
            <a:ext cx="782753" cy="5183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B6D7711-1E37-4B17-B3F8-2554BBC100D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77266" y="4069130"/>
            <a:ext cx="634742" cy="51113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1C145991-4FFF-B049-8FCC-385F1454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8" y="156772"/>
            <a:ext cx="7180705" cy="4566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Analyse</a:t>
            </a:r>
            <a:r>
              <a:rPr lang="en-US" dirty="0"/>
              <a:t> du </a:t>
            </a:r>
            <a:r>
              <a:rPr lang="en-US" dirty="0" err="1"/>
              <a:t>comportement</a:t>
            </a:r>
            <a:r>
              <a:rPr lang="en-US" dirty="0"/>
              <a:t> </a:t>
            </a:r>
            <a:r>
              <a:rPr lang="en-US" dirty="0" err="1"/>
              <a:t>d’investissement</a:t>
            </a:r>
            <a:r>
              <a:rPr lang="en-US" dirty="0"/>
              <a:t> de </a:t>
            </a:r>
            <a:r>
              <a:rPr lang="en-US" dirty="0" err="1"/>
              <a:t>l’épargnant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882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5898F-5984-400B-842D-90DDDF03D5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 err="1"/>
              <a:t>Produits</a:t>
            </a:r>
            <a:r>
              <a:rPr lang="en-US" b="1" dirty="0"/>
              <a:t> financiers – </a:t>
            </a:r>
            <a:r>
              <a:rPr lang="en-US" b="1" dirty="0" err="1"/>
              <a:t>Observatoire</a:t>
            </a:r>
            <a:r>
              <a:rPr lang="en-US" b="1" dirty="0"/>
              <a:t> CBC</a:t>
            </a:r>
            <a:endParaRPr lang="en-GB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3B6C8-06F7-4F59-8544-B56AF2BCE4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699F50C-BE38-4BD0-BA84-9B090E1F2B9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quare">
            <a:extLst>
              <a:ext uri="{FF2B5EF4-FFF2-40B4-BE49-F238E27FC236}">
                <a16:creationId xmlns:a16="http://schemas.microsoft.com/office/drawing/2014/main" id="{5217733D-DB57-48C8-9531-9B7D53B6C8CA}"/>
              </a:ext>
            </a:extLst>
          </p:cNvPr>
          <p:cNvSpPr/>
          <p:nvPr/>
        </p:nvSpPr>
        <p:spPr>
          <a:xfrm>
            <a:off x="386954" y="1284685"/>
            <a:ext cx="699990" cy="6999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3797" dirty="0">
              <a:solidFill>
                <a:prstClr val="black"/>
              </a:solidFill>
              <a:latin typeface="Lato Light" panose="020F0502020204030203" pitchFamily="34" charset="0"/>
              <a:cs typeface="+mn-cs"/>
            </a:endParaRPr>
          </a:p>
        </p:txBody>
      </p:sp>
      <p:sp>
        <p:nvSpPr>
          <p:cNvPr id="9" name="Square">
            <a:extLst>
              <a:ext uri="{FF2B5EF4-FFF2-40B4-BE49-F238E27FC236}">
                <a16:creationId xmlns:a16="http://schemas.microsoft.com/office/drawing/2014/main" id="{197BAED1-C7DE-47FE-A211-A1D616E09D90}"/>
              </a:ext>
            </a:extLst>
          </p:cNvPr>
          <p:cNvSpPr/>
          <p:nvPr/>
        </p:nvSpPr>
        <p:spPr>
          <a:xfrm>
            <a:off x="1139428" y="1284685"/>
            <a:ext cx="3894344" cy="699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50" dirty="0">
                <a:solidFill>
                  <a:prstClr val="black"/>
                </a:solidFill>
                <a:latin typeface="Calibri" panose="020F0502020204030204"/>
              </a:rPr>
              <a:t>Encore plus d’argent sur les carnets d’épargne</a:t>
            </a:r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7315E1EC-0D9A-48DE-9319-5AACBE275BC4}"/>
              </a:ext>
            </a:extLst>
          </p:cNvPr>
          <p:cNvSpPr/>
          <p:nvPr/>
        </p:nvSpPr>
        <p:spPr>
          <a:xfrm>
            <a:off x="312017" y="2667733"/>
            <a:ext cx="699990" cy="70640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3797" dirty="0">
              <a:solidFill>
                <a:prstClr val="black"/>
              </a:solidFill>
              <a:latin typeface="Lato Light" panose="020F0502020204030203" pitchFamily="34" charset="0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46DEF57-C6EC-4256-A047-96D9423C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95377" y="1376401"/>
            <a:ext cx="591567" cy="4606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BE82F4D-D04E-4A07-B05D-E202C52DDC8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29255" y="2732314"/>
            <a:ext cx="782753" cy="5183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B6D7711-1E37-4B17-B3F8-2554BBC100D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77266" y="4069130"/>
            <a:ext cx="634742" cy="5111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B087FE-C3C1-8E4C-A0BF-20D248A80C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91" y="1240050"/>
            <a:ext cx="3677840" cy="2551037"/>
          </a:xfrm>
          <a:prstGeom prst="rect">
            <a:avLst/>
          </a:prstGeom>
        </p:spPr>
      </p:pic>
      <p:sp>
        <p:nvSpPr>
          <p:cNvPr id="17" name="Square">
            <a:extLst>
              <a:ext uri="{FF2B5EF4-FFF2-40B4-BE49-F238E27FC236}">
                <a16:creationId xmlns:a16="http://schemas.microsoft.com/office/drawing/2014/main" id="{A1B3DF94-7484-FA46-A839-67B6040738C0}"/>
              </a:ext>
            </a:extLst>
          </p:cNvPr>
          <p:cNvSpPr/>
          <p:nvPr/>
        </p:nvSpPr>
        <p:spPr>
          <a:xfrm>
            <a:off x="1139428" y="2667732"/>
            <a:ext cx="3894344" cy="7064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50" dirty="0">
                <a:solidFill>
                  <a:prstClr val="black"/>
                </a:solidFill>
                <a:latin typeface="Calibri" panose="020F0502020204030204"/>
              </a:rPr>
              <a:t>Effet neutre vers les investissements classiques sur les marchés financiers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BA6E37C8-70CD-3F49-9A16-BAB17F31A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8" y="156772"/>
            <a:ext cx="7180705" cy="4566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Analyse</a:t>
            </a:r>
            <a:r>
              <a:rPr lang="en-US" dirty="0"/>
              <a:t> du </a:t>
            </a:r>
            <a:r>
              <a:rPr lang="en-US" dirty="0" err="1"/>
              <a:t>comportement</a:t>
            </a:r>
            <a:r>
              <a:rPr lang="en-US" dirty="0"/>
              <a:t> </a:t>
            </a:r>
            <a:r>
              <a:rPr lang="en-US" dirty="0" err="1"/>
              <a:t>d’investissement</a:t>
            </a:r>
            <a:r>
              <a:rPr lang="en-US" dirty="0"/>
              <a:t> de </a:t>
            </a:r>
            <a:r>
              <a:rPr lang="en-US" dirty="0" err="1"/>
              <a:t>l’épargnant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588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5898F-5984-400B-842D-90DDDF03D5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 err="1"/>
              <a:t>Produits</a:t>
            </a:r>
            <a:r>
              <a:rPr lang="en-US" b="1" dirty="0"/>
              <a:t> financiers – </a:t>
            </a:r>
            <a:r>
              <a:rPr lang="en-US" b="1" dirty="0" err="1"/>
              <a:t>Observatoire</a:t>
            </a:r>
            <a:r>
              <a:rPr lang="en-US" b="1" dirty="0"/>
              <a:t> CBC</a:t>
            </a:r>
            <a:endParaRPr lang="en-GB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F3B6C8-06F7-4F59-8544-B56AF2BCE4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699F50C-BE38-4BD0-BA84-9B090E1F2B9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quare">
            <a:extLst>
              <a:ext uri="{FF2B5EF4-FFF2-40B4-BE49-F238E27FC236}">
                <a16:creationId xmlns:a16="http://schemas.microsoft.com/office/drawing/2014/main" id="{5217733D-DB57-48C8-9531-9B7D53B6C8CA}"/>
              </a:ext>
            </a:extLst>
          </p:cNvPr>
          <p:cNvSpPr/>
          <p:nvPr/>
        </p:nvSpPr>
        <p:spPr>
          <a:xfrm>
            <a:off x="386954" y="1284685"/>
            <a:ext cx="699990" cy="6999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3797" dirty="0">
              <a:solidFill>
                <a:prstClr val="black"/>
              </a:solidFill>
              <a:latin typeface="Lato Light" panose="020F0502020204030203" pitchFamily="34" charset="0"/>
              <a:cs typeface="+mn-cs"/>
            </a:endParaRPr>
          </a:p>
        </p:txBody>
      </p:sp>
      <p:sp>
        <p:nvSpPr>
          <p:cNvPr id="9" name="Square">
            <a:extLst>
              <a:ext uri="{FF2B5EF4-FFF2-40B4-BE49-F238E27FC236}">
                <a16:creationId xmlns:a16="http://schemas.microsoft.com/office/drawing/2014/main" id="{197BAED1-C7DE-47FE-A211-A1D616E09D90}"/>
              </a:ext>
            </a:extLst>
          </p:cNvPr>
          <p:cNvSpPr/>
          <p:nvPr/>
        </p:nvSpPr>
        <p:spPr>
          <a:xfrm>
            <a:off x="1139428" y="1284685"/>
            <a:ext cx="3894344" cy="699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50" dirty="0">
                <a:solidFill>
                  <a:prstClr val="black"/>
                </a:solidFill>
                <a:latin typeface="Calibri" panose="020F0502020204030204"/>
              </a:rPr>
              <a:t>Encore plus d’argent sur les carnets d’épargne</a:t>
            </a:r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7315E1EC-0D9A-48DE-9319-5AACBE275BC4}"/>
              </a:ext>
            </a:extLst>
          </p:cNvPr>
          <p:cNvSpPr/>
          <p:nvPr/>
        </p:nvSpPr>
        <p:spPr>
          <a:xfrm>
            <a:off x="312017" y="2667733"/>
            <a:ext cx="699990" cy="70640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3797" dirty="0">
              <a:solidFill>
                <a:prstClr val="black"/>
              </a:solidFill>
              <a:latin typeface="Lato Light" panose="020F0502020204030203" pitchFamily="34" charset="0"/>
              <a:cs typeface="+mn-cs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655547C7-F5C9-4910-AE7D-70CBD8A1A138}"/>
              </a:ext>
            </a:extLst>
          </p:cNvPr>
          <p:cNvSpPr/>
          <p:nvPr/>
        </p:nvSpPr>
        <p:spPr>
          <a:xfrm>
            <a:off x="312017" y="3950475"/>
            <a:ext cx="699990" cy="69999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sz="3797" dirty="0">
              <a:solidFill>
                <a:prstClr val="black"/>
              </a:solidFill>
              <a:latin typeface="Lato Light" panose="020F0502020204030203" pitchFamily="34" charset="0"/>
              <a:cs typeface="+mn-cs"/>
            </a:endParaRPr>
          </a:p>
        </p:txBody>
      </p:sp>
      <p:sp>
        <p:nvSpPr>
          <p:cNvPr id="15" name="Square">
            <a:extLst>
              <a:ext uri="{FF2B5EF4-FFF2-40B4-BE49-F238E27FC236}">
                <a16:creationId xmlns:a16="http://schemas.microsoft.com/office/drawing/2014/main" id="{8E26966B-6587-4C9D-97E2-BE635FB02B81}"/>
              </a:ext>
            </a:extLst>
          </p:cNvPr>
          <p:cNvSpPr/>
          <p:nvPr/>
        </p:nvSpPr>
        <p:spPr>
          <a:xfrm>
            <a:off x="1139428" y="3950475"/>
            <a:ext cx="3894344" cy="699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50" dirty="0">
                <a:solidFill>
                  <a:prstClr val="black"/>
                </a:solidFill>
                <a:latin typeface="Calibri" panose="020F0502020204030204"/>
              </a:rPr>
              <a:t>Moins </a:t>
            </a:r>
            <a:r>
              <a:rPr lang="fr-FR" sz="1650">
                <a:solidFill>
                  <a:prstClr val="black"/>
                </a:solidFill>
                <a:latin typeface="Calibri" panose="020F0502020204030204"/>
              </a:rPr>
              <a:t>de placement dans </a:t>
            </a:r>
            <a:r>
              <a:rPr lang="fr-FR" sz="1650" dirty="0">
                <a:solidFill>
                  <a:prstClr val="black"/>
                </a:solidFill>
                <a:latin typeface="Calibri" panose="020F0502020204030204"/>
              </a:rPr>
              <a:t>des produits alternatifs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46DEF57-C6EC-4256-A047-96D9423C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495377" y="1376401"/>
            <a:ext cx="591567" cy="4606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BE82F4D-D04E-4A07-B05D-E202C52DDC8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29255" y="2732314"/>
            <a:ext cx="782753" cy="5183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B6D7711-1E37-4B17-B3F8-2554BBC100D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377266" y="4069130"/>
            <a:ext cx="634742" cy="511135"/>
          </a:xfrm>
          <a:prstGeom prst="rect">
            <a:avLst/>
          </a:prstGeom>
        </p:spPr>
      </p:pic>
      <p:sp>
        <p:nvSpPr>
          <p:cNvPr id="17" name="Square">
            <a:extLst>
              <a:ext uri="{FF2B5EF4-FFF2-40B4-BE49-F238E27FC236}">
                <a16:creationId xmlns:a16="http://schemas.microsoft.com/office/drawing/2014/main" id="{42561AF2-94E6-0840-B44A-BDB30550A76A}"/>
              </a:ext>
            </a:extLst>
          </p:cNvPr>
          <p:cNvSpPr/>
          <p:nvPr/>
        </p:nvSpPr>
        <p:spPr>
          <a:xfrm>
            <a:off x="1139428" y="2667732"/>
            <a:ext cx="3894344" cy="7064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fr-FR" sz="1650" dirty="0">
                <a:solidFill>
                  <a:prstClr val="black"/>
                </a:solidFill>
                <a:latin typeface="Calibri" panose="020F0502020204030204"/>
              </a:rPr>
              <a:t>Effet neutre vers les investissements classiques sur les marchés financiers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EE111A-960F-EF41-89AA-07EC490D0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08"/>
          <a:stretch/>
        </p:blipFill>
        <p:spPr>
          <a:xfrm>
            <a:off x="5452872" y="2151515"/>
            <a:ext cx="3370491" cy="2400300"/>
          </a:xfrm>
          <a:prstGeom prst="rect">
            <a:avLst/>
          </a:prstGeom>
        </p:spPr>
      </p:pic>
      <p:sp>
        <p:nvSpPr>
          <p:cNvPr id="22" name="Title 3">
            <a:extLst>
              <a:ext uri="{FF2B5EF4-FFF2-40B4-BE49-F238E27FC236}">
                <a16:creationId xmlns:a16="http://schemas.microsoft.com/office/drawing/2014/main" id="{B147CBAF-9584-314D-9312-11F99093E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08" y="156772"/>
            <a:ext cx="7180705" cy="4566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Analyse</a:t>
            </a:r>
            <a:r>
              <a:rPr lang="en-US" dirty="0"/>
              <a:t> du </a:t>
            </a:r>
            <a:r>
              <a:rPr lang="en-US" dirty="0" err="1"/>
              <a:t>comportement</a:t>
            </a:r>
            <a:r>
              <a:rPr lang="en-US" dirty="0"/>
              <a:t> </a:t>
            </a:r>
            <a:r>
              <a:rPr lang="en-US" dirty="0" err="1"/>
              <a:t>d’investissement</a:t>
            </a:r>
            <a:r>
              <a:rPr lang="en-US" dirty="0"/>
              <a:t> de </a:t>
            </a:r>
            <a:r>
              <a:rPr lang="en-US" dirty="0" err="1"/>
              <a:t>l’épargnant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43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708"/>
            <a:ext cx="9144000" cy="51435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05288F-EA8A-4003-9B09-FB96D698812A}"/>
              </a:ext>
            </a:extLst>
          </p:cNvPr>
          <p:cNvSpPr txBox="1"/>
          <p:nvPr/>
        </p:nvSpPr>
        <p:spPr>
          <a:xfrm>
            <a:off x="755576" y="1851670"/>
            <a:ext cx="7632848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Lubalin Graph Std" panose="02060703020205020404" pitchFamily="18" charset="0"/>
                <a:ea typeface="+mn-ea"/>
                <a:cs typeface="Verdana"/>
              </a:rPr>
              <a:t>Observatoire CBC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Lubalin Graph Std" panose="02060703020205020404" pitchFamily="18" charset="0"/>
                <a:ea typeface="+mn-ea"/>
                <a:cs typeface="Verdana"/>
              </a:rPr>
              <a:t>« Les Belges et leur </a:t>
            </a:r>
            <a:r>
              <a:rPr lang="fr-FR" sz="3200" b="1" dirty="0">
                <a:solidFill>
                  <a:prstClr val="white"/>
                </a:solidFill>
                <a:latin typeface="ITC Lubalin Graph Std" panose="02060703020205020404" pitchFamily="18" charset="0"/>
                <a:cs typeface="Verdana"/>
              </a:rPr>
              <a:t>épargne face au Covid-19 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Lubalin Graph Std" panose="02060703020205020404" pitchFamily="18" charset="0"/>
                <a:ea typeface="+mn-ea"/>
                <a:cs typeface="Verdana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693353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90B80A-AA4C-4FC5-9051-0E336F8703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B8BE0-C39A-4E17-8F57-F728B60CE6E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699F50C-BE38-4BD0-BA84-9B090E1F2B9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C9B732-4D16-4B50-BE42-D2F0D519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Commentaires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CF98B3-1A92-4A2E-88BF-1629A26F0BDF}"/>
              </a:ext>
            </a:extLst>
          </p:cNvPr>
          <p:cNvGrpSpPr/>
          <p:nvPr/>
        </p:nvGrpSpPr>
        <p:grpSpPr>
          <a:xfrm>
            <a:off x="1449537" y="1699763"/>
            <a:ext cx="2332448" cy="2410097"/>
            <a:chOff x="3840482" y="3683726"/>
            <a:chExt cx="6219862" cy="6426925"/>
          </a:xfrm>
        </p:grpSpPr>
        <p:sp>
          <p:nvSpPr>
            <p:cNvPr id="18" name="Freeform 1">
              <a:extLst>
                <a:ext uri="{FF2B5EF4-FFF2-40B4-BE49-F238E27FC236}">
                  <a16:creationId xmlns:a16="http://schemas.microsoft.com/office/drawing/2014/main" id="{5C4A1BBE-99D5-463E-9B93-18D582C6D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446" y="4174386"/>
              <a:ext cx="5978393" cy="5385606"/>
            </a:xfrm>
            <a:custGeom>
              <a:avLst/>
              <a:gdLst>
                <a:gd name="T0" fmla="*/ 4220 w 5737"/>
                <a:gd name="T1" fmla="*/ 4029 h 5170"/>
                <a:gd name="T2" fmla="*/ 4220 w 5737"/>
                <a:gd name="T3" fmla="*/ 4029 h 5170"/>
                <a:gd name="T4" fmla="*/ 3443 w 5737"/>
                <a:gd name="T5" fmla="*/ 4478 h 5170"/>
                <a:gd name="T6" fmla="*/ 2293 w 5737"/>
                <a:gd name="T7" fmla="*/ 4478 h 5170"/>
                <a:gd name="T8" fmla="*/ 2293 w 5737"/>
                <a:gd name="T9" fmla="*/ 4478 h 5170"/>
                <a:gd name="T10" fmla="*/ 1516 w 5737"/>
                <a:gd name="T11" fmla="*/ 4029 h 5170"/>
                <a:gd name="T12" fmla="*/ 941 w 5737"/>
                <a:gd name="T13" fmla="*/ 3034 h 5170"/>
                <a:gd name="T14" fmla="*/ 941 w 5737"/>
                <a:gd name="T15" fmla="*/ 3034 h 5170"/>
                <a:gd name="T16" fmla="*/ 941 w 5737"/>
                <a:gd name="T17" fmla="*/ 2136 h 5170"/>
                <a:gd name="T18" fmla="*/ 1516 w 5737"/>
                <a:gd name="T19" fmla="*/ 1141 h 5170"/>
                <a:gd name="T20" fmla="*/ 1516 w 5737"/>
                <a:gd name="T21" fmla="*/ 1141 h 5170"/>
                <a:gd name="T22" fmla="*/ 2293 w 5737"/>
                <a:gd name="T23" fmla="*/ 692 h 5170"/>
                <a:gd name="T24" fmla="*/ 3443 w 5737"/>
                <a:gd name="T25" fmla="*/ 692 h 5170"/>
                <a:gd name="T26" fmla="*/ 3443 w 5737"/>
                <a:gd name="T27" fmla="*/ 692 h 5170"/>
                <a:gd name="T28" fmla="*/ 4220 w 5737"/>
                <a:gd name="T29" fmla="*/ 1141 h 5170"/>
                <a:gd name="T30" fmla="*/ 4795 w 5737"/>
                <a:gd name="T31" fmla="*/ 2136 h 5170"/>
                <a:gd name="T32" fmla="*/ 4795 w 5737"/>
                <a:gd name="T33" fmla="*/ 2136 h 5170"/>
                <a:gd name="T34" fmla="*/ 4795 w 5737"/>
                <a:gd name="T35" fmla="*/ 3034 h 5170"/>
                <a:gd name="T36" fmla="*/ 4220 w 5737"/>
                <a:gd name="T37" fmla="*/ 4029 h 5170"/>
                <a:gd name="T38" fmla="*/ 4620 w 5737"/>
                <a:gd name="T39" fmla="*/ 450 h 5170"/>
                <a:gd name="T40" fmla="*/ 4620 w 5737"/>
                <a:gd name="T41" fmla="*/ 450 h 5170"/>
                <a:gd name="T42" fmla="*/ 3842 w 5737"/>
                <a:gd name="T43" fmla="*/ 0 h 5170"/>
                <a:gd name="T44" fmla="*/ 1894 w 5737"/>
                <a:gd name="T45" fmla="*/ 0 h 5170"/>
                <a:gd name="T46" fmla="*/ 1894 w 5737"/>
                <a:gd name="T47" fmla="*/ 0 h 5170"/>
                <a:gd name="T48" fmla="*/ 1116 w 5737"/>
                <a:gd name="T49" fmla="*/ 450 h 5170"/>
                <a:gd name="T50" fmla="*/ 143 w 5737"/>
                <a:gd name="T51" fmla="*/ 2136 h 5170"/>
                <a:gd name="T52" fmla="*/ 143 w 5737"/>
                <a:gd name="T53" fmla="*/ 2136 h 5170"/>
                <a:gd name="T54" fmla="*/ 143 w 5737"/>
                <a:gd name="T55" fmla="*/ 3034 h 5170"/>
                <a:gd name="T56" fmla="*/ 1116 w 5737"/>
                <a:gd name="T57" fmla="*/ 4720 h 5170"/>
                <a:gd name="T58" fmla="*/ 1116 w 5737"/>
                <a:gd name="T59" fmla="*/ 4720 h 5170"/>
                <a:gd name="T60" fmla="*/ 1894 w 5737"/>
                <a:gd name="T61" fmla="*/ 5169 h 5170"/>
                <a:gd name="T62" fmla="*/ 3842 w 5737"/>
                <a:gd name="T63" fmla="*/ 5169 h 5170"/>
                <a:gd name="T64" fmla="*/ 3842 w 5737"/>
                <a:gd name="T65" fmla="*/ 5169 h 5170"/>
                <a:gd name="T66" fmla="*/ 4620 w 5737"/>
                <a:gd name="T67" fmla="*/ 4720 h 5170"/>
                <a:gd name="T68" fmla="*/ 5593 w 5737"/>
                <a:gd name="T69" fmla="*/ 3034 h 5170"/>
                <a:gd name="T70" fmla="*/ 5593 w 5737"/>
                <a:gd name="T71" fmla="*/ 3034 h 5170"/>
                <a:gd name="T72" fmla="*/ 5593 w 5737"/>
                <a:gd name="T73" fmla="*/ 2136 h 5170"/>
                <a:gd name="T74" fmla="*/ 4620 w 5737"/>
                <a:gd name="T75" fmla="*/ 450 h 5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37" h="5170">
                  <a:moveTo>
                    <a:pt x="4220" y="4029"/>
                  </a:moveTo>
                  <a:lnTo>
                    <a:pt x="4220" y="4029"/>
                  </a:lnTo>
                  <a:cubicBezTo>
                    <a:pt x="4078" y="4276"/>
                    <a:pt x="3728" y="4478"/>
                    <a:pt x="3443" y="4478"/>
                  </a:cubicBezTo>
                  <a:lnTo>
                    <a:pt x="2293" y="4478"/>
                  </a:lnTo>
                  <a:lnTo>
                    <a:pt x="2293" y="4478"/>
                  </a:lnTo>
                  <a:cubicBezTo>
                    <a:pt x="2008" y="4478"/>
                    <a:pt x="1658" y="4276"/>
                    <a:pt x="1516" y="4029"/>
                  </a:cubicBezTo>
                  <a:lnTo>
                    <a:pt x="941" y="3034"/>
                  </a:lnTo>
                  <a:lnTo>
                    <a:pt x="941" y="3034"/>
                  </a:lnTo>
                  <a:cubicBezTo>
                    <a:pt x="798" y="2787"/>
                    <a:pt x="798" y="2383"/>
                    <a:pt x="941" y="2136"/>
                  </a:cubicBezTo>
                  <a:lnTo>
                    <a:pt x="1516" y="1141"/>
                  </a:lnTo>
                  <a:lnTo>
                    <a:pt x="1516" y="1141"/>
                  </a:lnTo>
                  <a:cubicBezTo>
                    <a:pt x="1658" y="894"/>
                    <a:pt x="2008" y="692"/>
                    <a:pt x="2293" y="692"/>
                  </a:cubicBezTo>
                  <a:lnTo>
                    <a:pt x="3443" y="692"/>
                  </a:lnTo>
                  <a:lnTo>
                    <a:pt x="3443" y="692"/>
                  </a:lnTo>
                  <a:cubicBezTo>
                    <a:pt x="3728" y="692"/>
                    <a:pt x="4078" y="894"/>
                    <a:pt x="4220" y="1141"/>
                  </a:cubicBezTo>
                  <a:lnTo>
                    <a:pt x="4795" y="2136"/>
                  </a:lnTo>
                  <a:lnTo>
                    <a:pt x="4795" y="2136"/>
                  </a:lnTo>
                  <a:cubicBezTo>
                    <a:pt x="4938" y="2383"/>
                    <a:pt x="4938" y="2787"/>
                    <a:pt x="4795" y="3034"/>
                  </a:cubicBezTo>
                  <a:lnTo>
                    <a:pt x="4220" y="4029"/>
                  </a:lnTo>
                  <a:close/>
                  <a:moveTo>
                    <a:pt x="4620" y="450"/>
                  </a:moveTo>
                  <a:lnTo>
                    <a:pt x="4620" y="450"/>
                  </a:lnTo>
                  <a:cubicBezTo>
                    <a:pt x="4477" y="202"/>
                    <a:pt x="4127" y="0"/>
                    <a:pt x="3842" y="0"/>
                  </a:cubicBezTo>
                  <a:lnTo>
                    <a:pt x="1894" y="0"/>
                  </a:lnTo>
                  <a:lnTo>
                    <a:pt x="1894" y="0"/>
                  </a:lnTo>
                  <a:cubicBezTo>
                    <a:pt x="1609" y="0"/>
                    <a:pt x="1259" y="202"/>
                    <a:pt x="1116" y="450"/>
                  </a:cubicBezTo>
                  <a:lnTo>
                    <a:pt x="143" y="2136"/>
                  </a:lnTo>
                  <a:lnTo>
                    <a:pt x="143" y="2136"/>
                  </a:lnTo>
                  <a:cubicBezTo>
                    <a:pt x="0" y="2383"/>
                    <a:pt x="0" y="2787"/>
                    <a:pt x="143" y="3034"/>
                  </a:cubicBezTo>
                  <a:lnTo>
                    <a:pt x="1116" y="4720"/>
                  </a:lnTo>
                  <a:lnTo>
                    <a:pt x="1116" y="4720"/>
                  </a:lnTo>
                  <a:cubicBezTo>
                    <a:pt x="1259" y="4967"/>
                    <a:pt x="1609" y="5169"/>
                    <a:pt x="1894" y="5169"/>
                  </a:cubicBezTo>
                  <a:lnTo>
                    <a:pt x="3842" y="5169"/>
                  </a:lnTo>
                  <a:lnTo>
                    <a:pt x="3842" y="5169"/>
                  </a:lnTo>
                  <a:cubicBezTo>
                    <a:pt x="4127" y="5169"/>
                    <a:pt x="4477" y="4967"/>
                    <a:pt x="4620" y="4720"/>
                  </a:cubicBezTo>
                  <a:lnTo>
                    <a:pt x="5593" y="3034"/>
                  </a:lnTo>
                  <a:lnTo>
                    <a:pt x="5593" y="3034"/>
                  </a:lnTo>
                  <a:cubicBezTo>
                    <a:pt x="5736" y="2787"/>
                    <a:pt x="5736" y="2383"/>
                    <a:pt x="5593" y="2136"/>
                  </a:cubicBezTo>
                  <a:lnTo>
                    <a:pt x="4620" y="4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49" dirty="0">
                <a:solidFill>
                  <a:srgbClr val="4998A3"/>
                </a:solidFill>
                <a:latin typeface="Calibri Light" panose="020F0302020204030204"/>
                <a:cs typeface="+mn-cs"/>
              </a:endParaRPr>
            </a:p>
          </p:txBody>
        </p:sp>
        <p:sp>
          <p:nvSpPr>
            <p:cNvPr id="19" name="Pie 20">
              <a:extLst>
                <a:ext uri="{FF2B5EF4-FFF2-40B4-BE49-F238E27FC236}">
                  <a16:creationId xmlns:a16="http://schemas.microsoft.com/office/drawing/2014/main" id="{72064A3F-6B7B-4262-82E6-60946D5049A2}"/>
                </a:ext>
              </a:extLst>
            </p:cNvPr>
            <p:cNvSpPr/>
            <p:nvPr/>
          </p:nvSpPr>
          <p:spPr>
            <a:xfrm>
              <a:off x="3977446" y="3788229"/>
              <a:ext cx="5978394" cy="6139541"/>
            </a:xfrm>
            <a:prstGeom prst="pie">
              <a:avLst>
                <a:gd name="adj1" fmla="val 19210102"/>
                <a:gd name="adj2" fmla="val 16166297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675" dirty="0">
                <a:solidFill>
                  <a:srgbClr val="4998A3"/>
                </a:solidFill>
                <a:latin typeface="Calibri Light" panose="020F0302020204030204"/>
              </a:endParaRPr>
            </a:p>
          </p:txBody>
        </p:sp>
        <p:sp useBgFill="1">
          <p:nvSpPr>
            <p:cNvPr id="20" name="Freeform 24">
              <a:extLst>
                <a:ext uri="{FF2B5EF4-FFF2-40B4-BE49-F238E27FC236}">
                  <a16:creationId xmlns:a16="http://schemas.microsoft.com/office/drawing/2014/main" id="{3BDF7A42-F5ED-4BC6-80D2-C76D33611448}"/>
                </a:ext>
              </a:extLst>
            </p:cNvPr>
            <p:cNvSpPr/>
            <p:nvPr/>
          </p:nvSpPr>
          <p:spPr>
            <a:xfrm>
              <a:off x="3840482" y="3683726"/>
              <a:ext cx="6219862" cy="6426925"/>
            </a:xfrm>
            <a:custGeom>
              <a:avLst/>
              <a:gdLst>
                <a:gd name="connsiteX0" fmla="*/ 2503290 w 6219862"/>
                <a:gd name="connsiteY0" fmla="*/ 1217550 h 6426925"/>
                <a:gd name="connsiteX1" fmla="*/ 3701678 w 6219862"/>
                <a:gd name="connsiteY1" fmla="*/ 1217550 h 6426925"/>
                <a:gd name="connsiteX2" fmla="*/ 4511371 w 6219862"/>
                <a:gd name="connsiteY2" fmla="*/ 1685275 h 6426925"/>
                <a:gd name="connsiteX3" fmla="*/ 5110565 w 6219862"/>
                <a:gd name="connsiteY3" fmla="*/ 2721769 h 6426925"/>
                <a:gd name="connsiteX4" fmla="*/ 5110565 w 6219862"/>
                <a:gd name="connsiteY4" fmla="*/ 3657219 h 6426925"/>
                <a:gd name="connsiteX5" fmla="*/ 4511371 w 6219862"/>
                <a:gd name="connsiteY5" fmla="*/ 4693714 h 6426925"/>
                <a:gd name="connsiteX6" fmla="*/ 3701678 w 6219862"/>
                <a:gd name="connsiteY6" fmla="*/ 5161438 h 6426925"/>
                <a:gd name="connsiteX7" fmla="*/ 2503290 w 6219862"/>
                <a:gd name="connsiteY7" fmla="*/ 5161438 h 6426925"/>
                <a:gd name="connsiteX8" fmla="*/ 1693596 w 6219862"/>
                <a:gd name="connsiteY8" fmla="*/ 4693714 h 6426925"/>
                <a:gd name="connsiteX9" fmla="*/ 1094402 w 6219862"/>
                <a:gd name="connsiteY9" fmla="*/ 3657219 h 6426925"/>
                <a:gd name="connsiteX10" fmla="*/ 1094402 w 6219862"/>
                <a:gd name="connsiteY10" fmla="*/ 2721769 h 6426925"/>
                <a:gd name="connsiteX11" fmla="*/ 1693596 w 6219862"/>
                <a:gd name="connsiteY11" fmla="*/ 1685275 h 6426925"/>
                <a:gd name="connsiteX12" fmla="*/ 2503290 w 6219862"/>
                <a:gd name="connsiteY12" fmla="*/ 1217550 h 6426925"/>
                <a:gd name="connsiteX13" fmla="*/ 2087501 w 6219862"/>
                <a:gd name="connsiteY13" fmla="*/ 496691 h 6426925"/>
                <a:gd name="connsiteX14" fmla="*/ 1276766 w 6219862"/>
                <a:gd name="connsiteY14" fmla="*/ 965458 h 6426925"/>
                <a:gd name="connsiteX15" fmla="*/ 262825 w 6219862"/>
                <a:gd name="connsiteY15" fmla="*/ 2721769 h 6426925"/>
                <a:gd name="connsiteX16" fmla="*/ 262825 w 6219862"/>
                <a:gd name="connsiteY16" fmla="*/ 3657219 h 6426925"/>
                <a:gd name="connsiteX17" fmla="*/ 1276766 w 6219862"/>
                <a:gd name="connsiteY17" fmla="*/ 5413530 h 6426925"/>
                <a:gd name="connsiteX18" fmla="*/ 2087501 w 6219862"/>
                <a:gd name="connsiteY18" fmla="*/ 5881256 h 6426925"/>
                <a:gd name="connsiteX19" fmla="*/ 4117466 w 6219862"/>
                <a:gd name="connsiteY19" fmla="*/ 5881256 h 6426925"/>
                <a:gd name="connsiteX20" fmla="*/ 4928202 w 6219862"/>
                <a:gd name="connsiteY20" fmla="*/ 5413530 h 6426925"/>
                <a:gd name="connsiteX21" fmla="*/ 5942142 w 6219862"/>
                <a:gd name="connsiteY21" fmla="*/ 3657219 h 6426925"/>
                <a:gd name="connsiteX22" fmla="*/ 5942142 w 6219862"/>
                <a:gd name="connsiteY22" fmla="*/ 2721769 h 6426925"/>
                <a:gd name="connsiteX23" fmla="*/ 4928202 w 6219862"/>
                <a:gd name="connsiteY23" fmla="*/ 965458 h 6426925"/>
                <a:gd name="connsiteX24" fmla="*/ 4117466 w 6219862"/>
                <a:gd name="connsiteY24" fmla="*/ 496691 h 6426925"/>
                <a:gd name="connsiteX25" fmla="*/ 0 w 6219862"/>
                <a:gd name="connsiteY25" fmla="*/ 0 h 6426925"/>
                <a:gd name="connsiteX26" fmla="*/ 6219862 w 6219862"/>
                <a:gd name="connsiteY26" fmla="*/ 0 h 6426925"/>
                <a:gd name="connsiteX27" fmla="*/ 6219862 w 6219862"/>
                <a:gd name="connsiteY27" fmla="*/ 6426925 h 6426925"/>
                <a:gd name="connsiteX28" fmla="*/ 0 w 6219862"/>
                <a:gd name="connsiteY28" fmla="*/ 6426925 h 642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19862" h="6426925">
                  <a:moveTo>
                    <a:pt x="2503290" y="1217550"/>
                  </a:moveTo>
                  <a:lnTo>
                    <a:pt x="3701678" y="1217550"/>
                  </a:lnTo>
                  <a:cubicBezTo>
                    <a:pt x="3998669" y="1217550"/>
                    <a:pt x="4363396" y="1427974"/>
                    <a:pt x="4511371" y="1685275"/>
                  </a:cubicBezTo>
                  <a:lnTo>
                    <a:pt x="5110565" y="2721769"/>
                  </a:lnTo>
                  <a:cubicBezTo>
                    <a:pt x="5259582" y="2979070"/>
                    <a:pt x="5259582" y="3399918"/>
                    <a:pt x="5110565" y="3657219"/>
                  </a:cubicBezTo>
                  <a:lnTo>
                    <a:pt x="4511371" y="4693714"/>
                  </a:lnTo>
                  <a:cubicBezTo>
                    <a:pt x="4363396" y="4951014"/>
                    <a:pt x="3998669" y="5161438"/>
                    <a:pt x="3701678" y="5161438"/>
                  </a:cubicBezTo>
                  <a:lnTo>
                    <a:pt x="2503290" y="5161438"/>
                  </a:lnTo>
                  <a:cubicBezTo>
                    <a:pt x="2206298" y="5161438"/>
                    <a:pt x="1841571" y="4951014"/>
                    <a:pt x="1693596" y="4693714"/>
                  </a:cubicBezTo>
                  <a:lnTo>
                    <a:pt x="1094402" y="3657219"/>
                  </a:lnTo>
                  <a:cubicBezTo>
                    <a:pt x="945385" y="3399918"/>
                    <a:pt x="945385" y="2979070"/>
                    <a:pt x="1094402" y="2721769"/>
                  </a:cubicBezTo>
                  <a:lnTo>
                    <a:pt x="1693596" y="1685275"/>
                  </a:lnTo>
                  <a:cubicBezTo>
                    <a:pt x="1841571" y="1427974"/>
                    <a:pt x="2206298" y="1217550"/>
                    <a:pt x="2503290" y="1217550"/>
                  </a:cubicBezTo>
                  <a:close/>
                  <a:moveTo>
                    <a:pt x="2087501" y="496691"/>
                  </a:moveTo>
                  <a:cubicBezTo>
                    <a:pt x="1790509" y="496691"/>
                    <a:pt x="1425783" y="707115"/>
                    <a:pt x="1276766" y="965458"/>
                  </a:cubicBezTo>
                  <a:lnTo>
                    <a:pt x="262825" y="2721769"/>
                  </a:lnTo>
                  <a:cubicBezTo>
                    <a:pt x="113808" y="2979070"/>
                    <a:pt x="113808" y="3399918"/>
                    <a:pt x="262825" y="3657219"/>
                  </a:cubicBezTo>
                  <a:lnTo>
                    <a:pt x="1276766" y="5413530"/>
                  </a:lnTo>
                  <a:cubicBezTo>
                    <a:pt x="1425783" y="5670831"/>
                    <a:pt x="1790509" y="5881256"/>
                    <a:pt x="2087501" y="5881256"/>
                  </a:cubicBezTo>
                  <a:lnTo>
                    <a:pt x="4117466" y="5881256"/>
                  </a:lnTo>
                  <a:cubicBezTo>
                    <a:pt x="4414458" y="5881256"/>
                    <a:pt x="4779184" y="5670831"/>
                    <a:pt x="4928202" y="5413530"/>
                  </a:cubicBezTo>
                  <a:lnTo>
                    <a:pt x="5942142" y="3657219"/>
                  </a:lnTo>
                  <a:cubicBezTo>
                    <a:pt x="6091159" y="3399918"/>
                    <a:pt x="6091159" y="2979070"/>
                    <a:pt x="5942142" y="2721769"/>
                  </a:cubicBezTo>
                  <a:lnTo>
                    <a:pt x="4928202" y="965458"/>
                  </a:lnTo>
                  <a:cubicBezTo>
                    <a:pt x="4779184" y="707115"/>
                    <a:pt x="4414458" y="496691"/>
                    <a:pt x="4117466" y="496691"/>
                  </a:cubicBezTo>
                  <a:close/>
                  <a:moveTo>
                    <a:pt x="0" y="0"/>
                  </a:moveTo>
                  <a:lnTo>
                    <a:pt x="6219862" y="0"/>
                  </a:lnTo>
                  <a:lnTo>
                    <a:pt x="6219862" y="6426925"/>
                  </a:lnTo>
                  <a:lnTo>
                    <a:pt x="0" y="64269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675" dirty="0">
                <a:solidFill>
                  <a:srgbClr val="4998A3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4FA600-252E-462D-A56A-287496D93381}"/>
              </a:ext>
            </a:extLst>
          </p:cNvPr>
          <p:cNvGrpSpPr/>
          <p:nvPr/>
        </p:nvGrpSpPr>
        <p:grpSpPr>
          <a:xfrm>
            <a:off x="5378346" y="1699763"/>
            <a:ext cx="2332448" cy="2410097"/>
            <a:chOff x="3840482" y="3683726"/>
            <a:chExt cx="6219862" cy="6426925"/>
          </a:xfrm>
        </p:grpSpPr>
        <p:sp>
          <p:nvSpPr>
            <p:cNvPr id="22" name="Freeform 1">
              <a:extLst>
                <a:ext uri="{FF2B5EF4-FFF2-40B4-BE49-F238E27FC236}">
                  <a16:creationId xmlns:a16="http://schemas.microsoft.com/office/drawing/2014/main" id="{A2E06B08-98D2-4799-91D8-BA620B610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7446" y="4174386"/>
              <a:ext cx="5978393" cy="5385606"/>
            </a:xfrm>
            <a:custGeom>
              <a:avLst/>
              <a:gdLst>
                <a:gd name="T0" fmla="*/ 4220 w 5737"/>
                <a:gd name="T1" fmla="*/ 4029 h 5170"/>
                <a:gd name="T2" fmla="*/ 4220 w 5737"/>
                <a:gd name="T3" fmla="*/ 4029 h 5170"/>
                <a:gd name="T4" fmla="*/ 3443 w 5737"/>
                <a:gd name="T5" fmla="*/ 4478 h 5170"/>
                <a:gd name="T6" fmla="*/ 2293 w 5737"/>
                <a:gd name="T7" fmla="*/ 4478 h 5170"/>
                <a:gd name="T8" fmla="*/ 2293 w 5737"/>
                <a:gd name="T9" fmla="*/ 4478 h 5170"/>
                <a:gd name="T10" fmla="*/ 1516 w 5737"/>
                <a:gd name="T11" fmla="*/ 4029 h 5170"/>
                <a:gd name="T12" fmla="*/ 941 w 5737"/>
                <a:gd name="T13" fmla="*/ 3034 h 5170"/>
                <a:gd name="T14" fmla="*/ 941 w 5737"/>
                <a:gd name="T15" fmla="*/ 3034 h 5170"/>
                <a:gd name="T16" fmla="*/ 941 w 5737"/>
                <a:gd name="T17" fmla="*/ 2136 h 5170"/>
                <a:gd name="T18" fmla="*/ 1516 w 5737"/>
                <a:gd name="T19" fmla="*/ 1141 h 5170"/>
                <a:gd name="T20" fmla="*/ 1516 w 5737"/>
                <a:gd name="T21" fmla="*/ 1141 h 5170"/>
                <a:gd name="T22" fmla="*/ 2293 w 5737"/>
                <a:gd name="T23" fmla="*/ 692 h 5170"/>
                <a:gd name="T24" fmla="*/ 3443 w 5737"/>
                <a:gd name="T25" fmla="*/ 692 h 5170"/>
                <a:gd name="T26" fmla="*/ 3443 w 5737"/>
                <a:gd name="T27" fmla="*/ 692 h 5170"/>
                <a:gd name="T28" fmla="*/ 4220 w 5737"/>
                <a:gd name="T29" fmla="*/ 1141 h 5170"/>
                <a:gd name="T30" fmla="*/ 4795 w 5737"/>
                <a:gd name="T31" fmla="*/ 2136 h 5170"/>
                <a:gd name="T32" fmla="*/ 4795 w 5737"/>
                <a:gd name="T33" fmla="*/ 2136 h 5170"/>
                <a:gd name="T34" fmla="*/ 4795 w 5737"/>
                <a:gd name="T35" fmla="*/ 3034 h 5170"/>
                <a:gd name="T36" fmla="*/ 4220 w 5737"/>
                <a:gd name="T37" fmla="*/ 4029 h 5170"/>
                <a:gd name="T38" fmla="*/ 4620 w 5737"/>
                <a:gd name="T39" fmla="*/ 450 h 5170"/>
                <a:gd name="T40" fmla="*/ 4620 w 5737"/>
                <a:gd name="T41" fmla="*/ 450 h 5170"/>
                <a:gd name="T42" fmla="*/ 3842 w 5737"/>
                <a:gd name="T43" fmla="*/ 0 h 5170"/>
                <a:gd name="T44" fmla="*/ 1894 w 5737"/>
                <a:gd name="T45" fmla="*/ 0 h 5170"/>
                <a:gd name="T46" fmla="*/ 1894 w 5737"/>
                <a:gd name="T47" fmla="*/ 0 h 5170"/>
                <a:gd name="T48" fmla="*/ 1116 w 5737"/>
                <a:gd name="T49" fmla="*/ 450 h 5170"/>
                <a:gd name="T50" fmla="*/ 143 w 5737"/>
                <a:gd name="T51" fmla="*/ 2136 h 5170"/>
                <a:gd name="T52" fmla="*/ 143 w 5737"/>
                <a:gd name="T53" fmla="*/ 2136 h 5170"/>
                <a:gd name="T54" fmla="*/ 143 w 5737"/>
                <a:gd name="T55" fmla="*/ 3034 h 5170"/>
                <a:gd name="T56" fmla="*/ 1116 w 5737"/>
                <a:gd name="T57" fmla="*/ 4720 h 5170"/>
                <a:gd name="T58" fmla="*/ 1116 w 5737"/>
                <a:gd name="T59" fmla="*/ 4720 h 5170"/>
                <a:gd name="T60" fmla="*/ 1894 w 5737"/>
                <a:gd name="T61" fmla="*/ 5169 h 5170"/>
                <a:gd name="T62" fmla="*/ 3842 w 5737"/>
                <a:gd name="T63" fmla="*/ 5169 h 5170"/>
                <a:gd name="T64" fmla="*/ 3842 w 5737"/>
                <a:gd name="T65" fmla="*/ 5169 h 5170"/>
                <a:gd name="T66" fmla="*/ 4620 w 5737"/>
                <a:gd name="T67" fmla="*/ 4720 h 5170"/>
                <a:gd name="T68" fmla="*/ 5593 w 5737"/>
                <a:gd name="T69" fmla="*/ 3034 h 5170"/>
                <a:gd name="T70" fmla="*/ 5593 w 5737"/>
                <a:gd name="T71" fmla="*/ 3034 h 5170"/>
                <a:gd name="T72" fmla="*/ 5593 w 5737"/>
                <a:gd name="T73" fmla="*/ 2136 h 5170"/>
                <a:gd name="T74" fmla="*/ 4620 w 5737"/>
                <a:gd name="T75" fmla="*/ 450 h 5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37" h="5170">
                  <a:moveTo>
                    <a:pt x="4220" y="4029"/>
                  </a:moveTo>
                  <a:lnTo>
                    <a:pt x="4220" y="4029"/>
                  </a:lnTo>
                  <a:cubicBezTo>
                    <a:pt x="4078" y="4276"/>
                    <a:pt x="3728" y="4478"/>
                    <a:pt x="3443" y="4478"/>
                  </a:cubicBezTo>
                  <a:lnTo>
                    <a:pt x="2293" y="4478"/>
                  </a:lnTo>
                  <a:lnTo>
                    <a:pt x="2293" y="4478"/>
                  </a:lnTo>
                  <a:cubicBezTo>
                    <a:pt x="2008" y="4478"/>
                    <a:pt x="1658" y="4276"/>
                    <a:pt x="1516" y="4029"/>
                  </a:cubicBezTo>
                  <a:lnTo>
                    <a:pt x="941" y="3034"/>
                  </a:lnTo>
                  <a:lnTo>
                    <a:pt x="941" y="3034"/>
                  </a:lnTo>
                  <a:cubicBezTo>
                    <a:pt x="798" y="2787"/>
                    <a:pt x="798" y="2383"/>
                    <a:pt x="941" y="2136"/>
                  </a:cubicBezTo>
                  <a:lnTo>
                    <a:pt x="1516" y="1141"/>
                  </a:lnTo>
                  <a:lnTo>
                    <a:pt x="1516" y="1141"/>
                  </a:lnTo>
                  <a:cubicBezTo>
                    <a:pt x="1658" y="894"/>
                    <a:pt x="2008" y="692"/>
                    <a:pt x="2293" y="692"/>
                  </a:cubicBezTo>
                  <a:lnTo>
                    <a:pt x="3443" y="692"/>
                  </a:lnTo>
                  <a:lnTo>
                    <a:pt x="3443" y="692"/>
                  </a:lnTo>
                  <a:cubicBezTo>
                    <a:pt x="3728" y="692"/>
                    <a:pt x="4078" y="894"/>
                    <a:pt x="4220" y="1141"/>
                  </a:cubicBezTo>
                  <a:lnTo>
                    <a:pt x="4795" y="2136"/>
                  </a:lnTo>
                  <a:lnTo>
                    <a:pt x="4795" y="2136"/>
                  </a:lnTo>
                  <a:cubicBezTo>
                    <a:pt x="4938" y="2383"/>
                    <a:pt x="4938" y="2787"/>
                    <a:pt x="4795" y="3034"/>
                  </a:cubicBezTo>
                  <a:lnTo>
                    <a:pt x="4220" y="4029"/>
                  </a:lnTo>
                  <a:close/>
                  <a:moveTo>
                    <a:pt x="4620" y="450"/>
                  </a:moveTo>
                  <a:lnTo>
                    <a:pt x="4620" y="450"/>
                  </a:lnTo>
                  <a:cubicBezTo>
                    <a:pt x="4477" y="202"/>
                    <a:pt x="4127" y="0"/>
                    <a:pt x="3842" y="0"/>
                  </a:cubicBezTo>
                  <a:lnTo>
                    <a:pt x="1894" y="0"/>
                  </a:lnTo>
                  <a:lnTo>
                    <a:pt x="1894" y="0"/>
                  </a:lnTo>
                  <a:cubicBezTo>
                    <a:pt x="1609" y="0"/>
                    <a:pt x="1259" y="202"/>
                    <a:pt x="1116" y="450"/>
                  </a:cubicBezTo>
                  <a:lnTo>
                    <a:pt x="143" y="2136"/>
                  </a:lnTo>
                  <a:lnTo>
                    <a:pt x="143" y="2136"/>
                  </a:lnTo>
                  <a:cubicBezTo>
                    <a:pt x="0" y="2383"/>
                    <a:pt x="0" y="2787"/>
                    <a:pt x="143" y="3034"/>
                  </a:cubicBezTo>
                  <a:lnTo>
                    <a:pt x="1116" y="4720"/>
                  </a:lnTo>
                  <a:lnTo>
                    <a:pt x="1116" y="4720"/>
                  </a:lnTo>
                  <a:cubicBezTo>
                    <a:pt x="1259" y="4967"/>
                    <a:pt x="1609" y="5169"/>
                    <a:pt x="1894" y="5169"/>
                  </a:cubicBezTo>
                  <a:lnTo>
                    <a:pt x="3842" y="5169"/>
                  </a:lnTo>
                  <a:lnTo>
                    <a:pt x="3842" y="5169"/>
                  </a:lnTo>
                  <a:cubicBezTo>
                    <a:pt x="4127" y="5169"/>
                    <a:pt x="4477" y="4967"/>
                    <a:pt x="4620" y="4720"/>
                  </a:cubicBezTo>
                  <a:lnTo>
                    <a:pt x="5593" y="3034"/>
                  </a:lnTo>
                  <a:lnTo>
                    <a:pt x="5593" y="3034"/>
                  </a:lnTo>
                  <a:cubicBezTo>
                    <a:pt x="5736" y="2787"/>
                    <a:pt x="5736" y="2383"/>
                    <a:pt x="5593" y="2136"/>
                  </a:cubicBezTo>
                  <a:lnTo>
                    <a:pt x="4620" y="4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49" dirty="0">
                <a:solidFill>
                  <a:prstClr val="black"/>
                </a:solidFill>
                <a:latin typeface="Calibri Light" panose="020F0302020204030204"/>
                <a:cs typeface="+mn-cs"/>
              </a:endParaRPr>
            </a:p>
          </p:txBody>
        </p:sp>
        <p:sp>
          <p:nvSpPr>
            <p:cNvPr id="23" name="Pie 28">
              <a:extLst>
                <a:ext uri="{FF2B5EF4-FFF2-40B4-BE49-F238E27FC236}">
                  <a16:creationId xmlns:a16="http://schemas.microsoft.com/office/drawing/2014/main" id="{CE09E720-ED77-4063-9584-F9F13B66C083}"/>
                </a:ext>
              </a:extLst>
            </p:cNvPr>
            <p:cNvSpPr/>
            <p:nvPr/>
          </p:nvSpPr>
          <p:spPr>
            <a:xfrm>
              <a:off x="3977446" y="3788229"/>
              <a:ext cx="5978394" cy="6139541"/>
            </a:xfrm>
            <a:prstGeom prst="pie">
              <a:avLst>
                <a:gd name="adj1" fmla="val 5376319"/>
                <a:gd name="adj2" fmla="val 16166297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675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  <p:sp useBgFill="1">
          <p:nvSpPr>
            <p:cNvPr id="24" name="Freeform 29">
              <a:extLst>
                <a:ext uri="{FF2B5EF4-FFF2-40B4-BE49-F238E27FC236}">
                  <a16:creationId xmlns:a16="http://schemas.microsoft.com/office/drawing/2014/main" id="{81383B2A-7E21-41B9-A1B4-913678590016}"/>
                </a:ext>
              </a:extLst>
            </p:cNvPr>
            <p:cNvSpPr/>
            <p:nvPr/>
          </p:nvSpPr>
          <p:spPr>
            <a:xfrm>
              <a:off x="3840482" y="3683726"/>
              <a:ext cx="6219862" cy="6426925"/>
            </a:xfrm>
            <a:custGeom>
              <a:avLst/>
              <a:gdLst>
                <a:gd name="connsiteX0" fmla="*/ 2503290 w 6219862"/>
                <a:gd name="connsiteY0" fmla="*/ 1217550 h 6426925"/>
                <a:gd name="connsiteX1" fmla="*/ 3701678 w 6219862"/>
                <a:gd name="connsiteY1" fmla="*/ 1217550 h 6426925"/>
                <a:gd name="connsiteX2" fmla="*/ 4511371 w 6219862"/>
                <a:gd name="connsiteY2" fmla="*/ 1685275 h 6426925"/>
                <a:gd name="connsiteX3" fmla="*/ 5110565 w 6219862"/>
                <a:gd name="connsiteY3" fmla="*/ 2721769 h 6426925"/>
                <a:gd name="connsiteX4" fmla="*/ 5110565 w 6219862"/>
                <a:gd name="connsiteY4" fmla="*/ 3657219 h 6426925"/>
                <a:gd name="connsiteX5" fmla="*/ 4511371 w 6219862"/>
                <a:gd name="connsiteY5" fmla="*/ 4693714 h 6426925"/>
                <a:gd name="connsiteX6" fmla="*/ 3701678 w 6219862"/>
                <a:gd name="connsiteY6" fmla="*/ 5161438 h 6426925"/>
                <a:gd name="connsiteX7" fmla="*/ 2503290 w 6219862"/>
                <a:gd name="connsiteY7" fmla="*/ 5161438 h 6426925"/>
                <a:gd name="connsiteX8" fmla="*/ 1693596 w 6219862"/>
                <a:gd name="connsiteY8" fmla="*/ 4693714 h 6426925"/>
                <a:gd name="connsiteX9" fmla="*/ 1094402 w 6219862"/>
                <a:gd name="connsiteY9" fmla="*/ 3657219 h 6426925"/>
                <a:gd name="connsiteX10" fmla="*/ 1094402 w 6219862"/>
                <a:gd name="connsiteY10" fmla="*/ 2721769 h 6426925"/>
                <a:gd name="connsiteX11" fmla="*/ 1693596 w 6219862"/>
                <a:gd name="connsiteY11" fmla="*/ 1685275 h 6426925"/>
                <a:gd name="connsiteX12" fmla="*/ 2503290 w 6219862"/>
                <a:gd name="connsiteY12" fmla="*/ 1217550 h 6426925"/>
                <a:gd name="connsiteX13" fmla="*/ 2087501 w 6219862"/>
                <a:gd name="connsiteY13" fmla="*/ 496691 h 6426925"/>
                <a:gd name="connsiteX14" fmla="*/ 1276766 w 6219862"/>
                <a:gd name="connsiteY14" fmla="*/ 965458 h 6426925"/>
                <a:gd name="connsiteX15" fmla="*/ 262825 w 6219862"/>
                <a:gd name="connsiteY15" fmla="*/ 2721769 h 6426925"/>
                <a:gd name="connsiteX16" fmla="*/ 262825 w 6219862"/>
                <a:gd name="connsiteY16" fmla="*/ 3657219 h 6426925"/>
                <a:gd name="connsiteX17" fmla="*/ 1276766 w 6219862"/>
                <a:gd name="connsiteY17" fmla="*/ 5413530 h 6426925"/>
                <a:gd name="connsiteX18" fmla="*/ 2087501 w 6219862"/>
                <a:gd name="connsiteY18" fmla="*/ 5881256 h 6426925"/>
                <a:gd name="connsiteX19" fmla="*/ 4117466 w 6219862"/>
                <a:gd name="connsiteY19" fmla="*/ 5881256 h 6426925"/>
                <a:gd name="connsiteX20" fmla="*/ 4928202 w 6219862"/>
                <a:gd name="connsiteY20" fmla="*/ 5413530 h 6426925"/>
                <a:gd name="connsiteX21" fmla="*/ 5942142 w 6219862"/>
                <a:gd name="connsiteY21" fmla="*/ 3657219 h 6426925"/>
                <a:gd name="connsiteX22" fmla="*/ 5942142 w 6219862"/>
                <a:gd name="connsiteY22" fmla="*/ 2721769 h 6426925"/>
                <a:gd name="connsiteX23" fmla="*/ 4928202 w 6219862"/>
                <a:gd name="connsiteY23" fmla="*/ 965458 h 6426925"/>
                <a:gd name="connsiteX24" fmla="*/ 4117466 w 6219862"/>
                <a:gd name="connsiteY24" fmla="*/ 496691 h 6426925"/>
                <a:gd name="connsiteX25" fmla="*/ 0 w 6219862"/>
                <a:gd name="connsiteY25" fmla="*/ 0 h 6426925"/>
                <a:gd name="connsiteX26" fmla="*/ 6219862 w 6219862"/>
                <a:gd name="connsiteY26" fmla="*/ 0 h 6426925"/>
                <a:gd name="connsiteX27" fmla="*/ 6219862 w 6219862"/>
                <a:gd name="connsiteY27" fmla="*/ 6426925 h 6426925"/>
                <a:gd name="connsiteX28" fmla="*/ 0 w 6219862"/>
                <a:gd name="connsiteY28" fmla="*/ 6426925 h 642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19862" h="6426925">
                  <a:moveTo>
                    <a:pt x="2503290" y="1217550"/>
                  </a:moveTo>
                  <a:lnTo>
                    <a:pt x="3701678" y="1217550"/>
                  </a:lnTo>
                  <a:cubicBezTo>
                    <a:pt x="3998669" y="1217550"/>
                    <a:pt x="4363396" y="1427974"/>
                    <a:pt x="4511371" y="1685275"/>
                  </a:cubicBezTo>
                  <a:lnTo>
                    <a:pt x="5110565" y="2721769"/>
                  </a:lnTo>
                  <a:cubicBezTo>
                    <a:pt x="5259582" y="2979070"/>
                    <a:pt x="5259582" y="3399918"/>
                    <a:pt x="5110565" y="3657219"/>
                  </a:cubicBezTo>
                  <a:lnTo>
                    <a:pt x="4511371" y="4693714"/>
                  </a:lnTo>
                  <a:cubicBezTo>
                    <a:pt x="4363396" y="4951014"/>
                    <a:pt x="3998669" y="5161438"/>
                    <a:pt x="3701678" y="5161438"/>
                  </a:cubicBezTo>
                  <a:lnTo>
                    <a:pt x="2503290" y="5161438"/>
                  </a:lnTo>
                  <a:cubicBezTo>
                    <a:pt x="2206298" y="5161438"/>
                    <a:pt x="1841571" y="4951014"/>
                    <a:pt x="1693596" y="4693714"/>
                  </a:cubicBezTo>
                  <a:lnTo>
                    <a:pt x="1094402" y="3657219"/>
                  </a:lnTo>
                  <a:cubicBezTo>
                    <a:pt x="945385" y="3399918"/>
                    <a:pt x="945385" y="2979070"/>
                    <a:pt x="1094402" y="2721769"/>
                  </a:cubicBezTo>
                  <a:lnTo>
                    <a:pt x="1693596" y="1685275"/>
                  </a:lnTo>
                  <a:cubicBezTo>
                    <a:pt x="1841571" y="1427974"/>
                    <a:pt x="2206298" y="1217550"/>
                    <a:pt x="2503290" y="1217550"/>
                  </a:cubicBezTo>
                  <a:close/>
                  <a:moveTo>
                    <a:pt x="2087501" y="496691"/>
                  </a:moveTo>
                  <a:cubicBezTo>
                    <a:pt x="1790509" y="496691"/>
                    <a:pt x="1425783" y="707115"/>
                    <a:pt x="1276766" y="965458"/>
                  </a:cubicBezTo>
                  <a:lnTo>
                    <a:pt x="262825" y="2721769"/>
                  </a:lnTo>
                  <a:cubicBezTo>
                    <a:pt x="113808" y="2979070"/>
                    <a:pt x="113808" y="3399918"/>
                    <a:pt x="262825" y="3657219"/>
                  </a:cubicBezTo>
                  <a:lnTo>
                    <a:pt x="1276766" y="5413530"/>
                  </a:lnTo>
                  <a:cubicBezTo>
                    <a:pt x="1425783" y="5670831"/>
                    <a:pt x="1790509" y="5881256"/>
                    <a:pt x="2087501" y="5881256"/>
                  </a:cubicBezTo>
                  <a:lnTo>
                    <a:pt x="4117466" y="5881256"/>
                  </a:lnTo>
                  <a:cubicBezTo>
                    <a:pt x="4414458" y="5881256"/>
                    <a:pt x="4779184" y="5670831"/>
                    <a:pt x="4928202" y="5413530"/>
                  </a:cubicBezTo>
                  <a:lnTo>
                    <a:pt x="5942142" y="3657219"/>
                  </a:lnTo>
                  <a:cubicBezTo>
                    <a:pt x="6091159" y="3399918"/>
                    <a:pt x="6091159" y="2979070"/>
                    <a:pt x="5942142" y="2721769"/>
                  </a:cubicBezTo>
                  <a:lnTo>
                    <a:pt x="4928202" y="965458"/>
                  </a:lnTo>
                  <a:cubicBezTo>
                    <a:pt x="4779184" y="707115"/>
                    <a:pt x="4414458" y="496691"/>
                    <a:pt x="4117466" y="496691"/>
                  </a:cubicBezTo>
                  <a:close/>
                  <a:moveTo>
                    <a:pt x="0" y="0"/>
                  </a:moveTo>
                  <a:lnTo>
                    <a:pt x="6219862" y="0"/>
                  </a:lnTo>
                  <a:lnTo>
                    <a:pt x="6219862" y="6426925"/>
                  </a:lnTo>
                  <a:lnTo>
                    <a:pt x="0" y="64269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675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</p:grpSp>
      <p:sp>
        <p:nvSpPr>
          <p:cNvPr id="39" name="Subtitle 2">
            <a:extLst>
              <a:ext uri="{FF2B5EF4-FFF2-40B4-BE49-F238E27FC236}">
                <a16:creationId xmlns:a16="http://schemas.microsoft.com/office/drawing/2014/main" id="{187A4836-0B90-4A69-A5F5-1359139F8E3A}"/>
              </a:ext>
            </a:extLst>
          </p:cNvPr>
          <p:cNvSpPr txBox="1">
            <a:spLocks/>
          </p:cNvSpPr>
          <p:nvPr/>
        </p:nvSpPr>
        <p:spPr>
          <a:xfrm>
            <a:off x="987029" y="1169695"/>
            <a:ext cx="3470671" cy="590188"/>
          </a:xfrm>
          <a:prstGeom prst="rect">
            <a:avLst/>
          </a:prstGeom>
        </p:spPr>
        <p:txBody>
          <a:bodyPr vert="horz" wrap="square" lIns="81559" tIns="40780" rIns="81559" bIns="4078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15727" fontAlgn="auto">
              <a:lnSpc>
                <a:spcPct val="100000"/>
              </a:lnSpc>
              <a:spcAft>
                <a:spcPts val="0"/>
              </a:spcAft>
            </a:pPr>
            <a:r>
              <a:rPr lang="fr-FR" sz="1650" b="1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  <a:ea typeface="Lato Light" panose="020F0502020204030203" pitchFamily="34" charset="0"/>
                <a:cs typeface="Lato Light" panose="020F0502020204030203" pitchFamily="34" charset="0"/>
              </a:rPr>
              <a:t>Analyse du comportement d’investissement de l’épargnant belge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7A1943F7-06F5-4E41-8CB1-C6903A9546DD}"/>
              </a:ext>
            </a:extLst>
          </p:cNvPr>
          <p:cNvSpPr txBox="1">
            <a:spLocks/>
          </p:cNvSpPr>
          <p:nvPr/>
        </p:nvSpPr>
        <p:spPr>
          <a:xfrm>
            <a:off x="5654280" y="1169695"/>
            <a:ext cx="1757942" cy="590188"/>
          </a:xfrm>
          <a:prstGeom prst="rect">
            <a:avLst/>
          </a:prstGeom>
        </p:spPr>
        <p:txBody>
          <a:bodyPr vert="horz" wrap="square" lIns="81559" tIns="40780" rIns="81559" bIns="40780" rtlCol="0" anchor="t">
            <a:spAutoFit/>
          </a:bodyPr>
          <a:lstStyle>
            <a:defPPr>
              <a:defRPr lang="en-US"/>
            </a:defPPr>
            <a:lvl1pPr indent="0" algn="ctr" defTabSz="1087636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200" b="1"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815727" fontAlgn="auto">
              <a:spcAft>
                <a:spcPts val="0"/>
              </a:spcAft>
            </a:pPr>
            <a:r>
              <a:rPr lang="fr-FR" sz="1650" dirty="0">
                <a:solidFill>
                  <a:srgbClr val="4998A3"/>
                </a:solidFill>
                <a:latin typeface="Calibri" panose="020F0502020204030204"/>
              </a:rPr>
              <a:t>Principes de base en investissement</a:t>
            </a:r>
          </a:p>
        </p:txBody>
      </p:sp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36BCA1B8-6431-4809-B0FC-F593BEF8F1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9"/>
          <a:stretch/>
        </p:blipFill>
        <p:spPr>
          <a:xfrm>
            <a:off x="6136061" y="2522715"/>
            <a:ext cx="891281" cy="76419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F88656D-61AA-4ED3-8F79-A166DE426AD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5391" y="2407504"/>
            <a:ext cx="97392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3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927505C8-709F-46E2-BD4B-D17ED13271CD}"/>
              </a:ext>
            </a:extLst>
          </p:cNvPr>
          <p:cNvSpPr/>
          <p:nvPr/>
        </p:nvSpPr>
        <p:spPr>
          <a:xfrm>
            <a:off x="4230426" y="1251321"/>
            <a:ext cx="4523533" cy="3298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A27952-35D4-4AE1-960B-6A7E368807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b="1" dirty="0" err="1"/>
              <a:t>Principes</a:t>
            </a:r>
            <a:r>
              <a:rPr lang="en-GB" b="1" dirty="0"/>
              <a:t> de base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investissement</a:t>
            </a:r>
            <a:endParaRPr lang="en-GB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4917F-EEE4-4A17-8443-DEAA57799E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699F50C-BE38-4BD0-BA84-9B090E1F2B9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DF492B-7C02-4B6B-9A5A-5A3518BE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801DA3-FE13-4321-85E4-37B28B0AB8F4}"/>
              </a:ext>
            </a:extLst>
          </p:cNvPr>
          <p:cNvSpPr/>
          <p:nvPr/>
        </p:nvSpPr>
        <p:spPr>
          <a:xfrm>
            <a:off x="395851" y="1270264"/>
            <a:ext cx="3186359" cy="3298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7B18BA-8AED-4ED3-8B5E-0D073710DEE3}"/>
              </a:ext>
            </a:extLst>
          </p:cNvPr>
          <p:cNvSpPr/>
          <p:nvPr/>
        </p:nvSpPr>
        <p:spPr>
          <a:xfrm>
            <a:off x="1739845" y="1655718"/>
            <a:ext cx="550334" cy="55033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Graphic 10" descr="Piggy Bank">
            <a:extLst>
              <a:ext uri="{FF2B5EF4-FFF2-40B4-BE49-F238E27FC236}">
                <a16:creationId xmlns:a16="http://schemas.microsoft.com/office/drawing/2014/main" id="{5FAF4CB6-20C7-475E-A516-CE05DD3AFA2B}"/>
              </a:ext>
            </a:extLst>
          </p:cNvPr>
          <p:cNvSpPr/>
          <p:nvPr/>
        </p:nvSpPr>
        <p:spPr>
          <a:xfrm>
            <a:off x="1832317" y="1779207"/>
            <a:ext cx="396335" cy="295150"/>
          </a:xfrm>
          <a:custGeom>
            <a:avLst/>
            <a:gdLst>
              <a:gd name="connsiteX0" fmla="*/ 723900 w 809715"/>
              <a:gd name="connsiteY0" fmla="*/ 305813 h 602993"/>
              <a:gd name="connsiteX1" fmla="*/ 712470 w 809715"/>
              <a:gd name="connsiteY1" fmla="*/ 300098 h 602993"/>
              <a:gd name="connsiteX2" fmla="*/ 704850 w 809715"/>
              <a:gd name="connsiteY2" fmla="*/ 278191 h 602993"/>
              <a:gd name="connsiteX3" fmla="*/ 721043 w 809715"/>
              <a:gd name="connsiteY3" fmla="*/ 250568 h 602993"/>
              <a:gd name="connsiteX4" fmla="*/ 721995 w 809715"/>
              <a:gd name="connsiteY4" fmla="*/ 249616 h 602993"/>
              <a:gd name="connsiteX5" fmla="*/ 742950 w 809715"/>
              <a:gd name="connsiteY5" fmla="*/ 277238 h 602993"/>
              <a:gd name="connsiteX6" fmla="*/ 723900 w 809715"/>
              <a:gd name="connsiteY6" fmla="*/ 305813 h 602993"/>
              <a:gd name="connsiteX7" fmla="*/ 464820 w 809715"/>
              <a:gd name="connsiteY7" fmla="*/ 118171 h 602993"/>
              <a:gd name="connsiteX8" fmla="*/ 447675 w 809715"/>
              <a:gd name="connsiteY8" fmla="*/ 129601 h 602993"/>
              <a:gd name="connsiteX9" fmla="*/ 440055 w 809715"/>
              <a:gd name="connsiteY9" fmla="*/ 127696 h 602993"/>
              <a:gd name="connsiteX10" fmla="*/ 344805 w 809715"/>
              <a:gd name="connsiteY10" fmla="*/ 105788 h 602993"/>
              <a:gd name="connsiteX11" fmla="*/ 290513 w 809715"/>
              <a:gd name="connsiteY11" fmla="*/ 113408 h 602993"/>
              <a:gd name="connsiteX12" fmla="*/ 266700 w 809715"/>
              <a:gd name="connsiteY12" fmla="*/ 100073 h 602993"/>
              <a:gd name="connsiteX13" fmla="*/ 280035 w 809715"/>
              <a:gd name="connsiteY13" fmla="*/ 76261 h 602993"/>
              <a:gd name="connsiteX14" fmla="*/ 343853 w 809715"/>
              <a:gd name="connsiteY14" fmla="*/ 67688 h 602993"/>
              <a:gd name="connsiteX15" fmla="*/ 454343 w 809715"/>
              <a:gd name="connsiteY15" fmla="*/ 92453 h 602993"/>
              <a:gd name="connsiteX16" fmla="*/ 464820 w 809715"/>
              <a:gd name="connsiteY16" fmla="*/ 118171 h 602993"/>
              <a:gd name="connsiteX17" fmla="*/ 793433 w 809715"/>
              <a:gd name="connsiteY17" fmla="*/ 191513 h 602993"/>
              <a:gd name="connsiteX18" fmla="*/ 716280 w 809715"/>
              <a:gd name="connsiteY18" fmla="*/ 207706 h 602993"/>
              <a:gd name="connsiteX19" fmla="*/ 630555 w 809715"/>
              <a:gd name="connsiteY19" fmla="*/ 213421 h 602993"/>
              <a:gd name="connsiteX20" fmla="*/ 342900 w 809715"/>
              <a:gd name="connsiteY20" fmla="*/ 29588 h 602993"/>
              <a:gd name="connsiteX21" fmla="*/ 223838 w 809715"/>
              <a:gd name="connsiteY21" fmla="*/ 56258 h 602993"/>
              <a:gd name="connsiteX22" fmla="*/ 106680 w 809715"/>
              <a:gd name="connsiteY22" fmla="*/ 1013 h 602993"/>
              <a:gd name="connsiteX23" fmla="*/ 93345 w 809715"/>
              <a:gd name="connsiteY23" fmla="*/ 12443 h 602993"/>
              <a:gd name="connsiteX24" fmla="*/ 131445 w 809715"/>
              <a:gd name="connsiteY24" fmla="*/ 120076 h 602993"/>
              <a:gd name="connsiteX25" fmla="*/ 76200 w 809715"/>
              <a:gd name="connsiteY25" fmla="*/ 201991 h 602993"/>
              <a:gd name="connsiteX26" fmla="*/ 62865 w 809715"/>
              <a:gd name="connsiteY26" fmla="*/ 213421 h 602993"/>
              <a:gd name="connsiteX27" fmla="*/ 28575 w 809715"/>
              <a:gd name="connsiteY27" fmla="*/ 221993 h 602993"/>
              <a:gd name="connsiteX28" fmla="*/ 0 w 809715"/>
              <a:gd name="connsiteY28" fmla="*/ 259141 h 602993"/>
              <a:gd name="connsiteX29" fmla="*/ 0 w 809715"/>
              <a:gd name="connsiteY29" fmla="*/ 333436 h 602993"/>
              <a:gd name="connsiteX30" fmla="*/ 28575 w 809715"/>
              <a:gd name="connsiteY30" fmla="*/ 370583 h 602993"/>
              <a:gd name="connsiteX31" fmla="*/ 63818 w 809715"/>
              <a:gd name="connsiteY31" fmla="*/ 379156 h 602993"/>
              <a:gd name="connsiteX32" fmla="*/ 77153 w 809715"/>
              <a:gd name="connsiteY32" fmla="*/ 390586 h 602993"/>
              <a:gd name="connsiteX33" fmla="*/ 148590 w 809715"/>
              <a:gd name="connsiteY33" fmla="*/ 488693 h 602993"/>
              <a:gd name="connsiteX34" fmla="*/ 155258 w 809715"/>
              <a:gd name="connsiteY34" fmla="*/ 500123 h 602993"/>
              <a:gd name="connsiteX35" fmla="*/ 169545 w 809715"/>
              <a:gd name="connsiteY35" fmla="*/ 586801 h 602993"/>
              <a:gd name="connsiteX36" fmla="*/ 188595 w 809715"/>
              <a:gd name="connsiteY36" fmla="*/ 602993 h 602993"/>
              <a:gd name="connsiteX37" fmla="*/ 251460 w 809715"/>
              <a:gd name="connsiteY37" fmla="*/ 602993 h 602993"/>
              <a:gd name="connsiteX38" fmla="*/ 270510 w 809715"/>
              <a:gd name="connsiteY38" fmla="*/ 586801 h 602993"/>
              <a:gd name="connsiteX39" fmla="*/ 275273 w 809715"/>
              <a:gd name="connsiteY39" fmla="*/ 556321 h 602993"/>
              <a:gd name="connsiteX40" fmla="*/ 343853 w 809715"/>
              <a:gd name="connsiteY40" fmla="*/ 564893 h 602993"/>
              <a:gd name="connsiteX41" fmla="*/ 421005 w 809715"/>
              <a:gd name="connsiteY41" fmla="*/ 554416 h 602993"/>
              <a:gd name="connsiteX42" fmla="*/ 426720 w 809715"/>
              <a:gd name="connsiteY42" fmla="*/ 586801 h 602993"/>
              <a:gd name="connsiteX43" fmla="*/ 445770 w 809715"/>
              <a:gd name="connsiteY43" fmla="*/ 602993 h 602993"/>
              <a:gd name="connsiteX44" fmla="*/ 508635 w 809715"/>
              <a:gd name="connsiteY44" fmla="*/ 602993 h 602993"/>
              <a:gd name="connsiteX45" fmla="*/ 527685 w 809715"/>
              <a:gd name="connsiteY45" fmla="*/ 586801 h 602993"/>
              <a:gd name="connsiteX46" fmla="*/ 541973 w 809715"/>
              <a:gd name="connsiteY46" fmla="*/ 500123 h 602993"/>
              <a:gd name="connsiteX47" fmla="*/ 548640 w 809715"/>
              <a:gd name="connsiteY47" fmla="*/ 488693 h 602993"/>
              <a:gd name="connsiteX48" fmla="*/ 647700 w 809715"/>
              <a:gd name="connsiteY48" fmla="*/ 296288 h 602993"/>
              <a:gd name="connsiteX49" fmla="*/ 641985 w 809715"/>
              <a:gd name="connsiteY49" fmla="*/ 249616 h 602993"/>
              <a:gd name="connsiteX50" fmla="*/ 677228 w 809715"/>
              <a:gd name="connsiteY50" fmla="*/ 242948 h 602993"/>
              <a:gd name="connsiteX51" fmla="*/ 666750 w 809715"/>
              <a:gd name="connsiteY51" fmla="*/ 277238 h 602993"/>
              <a:gd name="connsiteX52" fmla="*/ 685800 w 809715"/>
              <a:gd name="connsiteY52" fmla="*/ 327721 h 602993"/>
              <a:gd name="connsiteX53" fmla="*/ 723900 w 809715"/>
              <a:gd name="connsiteY53" fmla="*/ 344866 h 602993"/>
              <a:gd name="connsiteX54" fmla="*/ 781050 w 809715"/>
              <a:gd name="connsiteY54" fmla="*/ 278191 h 602993"/>
              <a:gd name="connsiteX55" fmla="*/ 761048 w 809715"/>
              <a:gd name="connsiteY55" fmla="*/ 231518 h 602993"/>
              <a:gd name="connsiteX56" fmla="*/ 787718 w 809715"/>
              <a:gd name="connsiteY56" fmla="*/ 229613 h 602993"/>
              <a:gd name="connsiteX57" fmla="*/ 809625 w 809715"/>
              <a:gd name="connsiteY57" fmla="*/ 213421 h 602993"/>
              <a:gd name="connsiteX58" fmla="*/ 793433 w 809715"/>
              <a:gd name="connsiteY58" fmla="*/ 191513 h 60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809715" h="602993">
                <a:moveTo>
                  <a:pt x="723900" y="305813"/>
                </a:moveTo>
                <a:cubicBezTo>
                  <a:pt x="719138" y="305813"/>
                  <a:pt x="715328" y="302956"/>
                  <a:pt x="712470" y="300098"/>
                </a:cubicBezTo>
                <a:cubicBezTo>
                  <a:pt x="707708" y="295336"/>
                  <a:pt x="704850" y="286763"/>
                  <a:pt x="704850" y="278191"/>
                </a:cubicBezTo>
                <a:cubicBezTo>
                  <a:pt x="704850" y="265808"/>
                  <a:pt x="713423" y="256283"/>
                  <a:pt x="721043" y="250568"/>
                </a:cubicBezTo>
                <a:lnTo>
                  <a:pt x="721995" y="249616"/>
                </a:lnTo>
                <a:cubicBezTo>
                  <a:pt x="740093" y="259141"/>
                  <a:pt x="742950" y="268666"/>
                  <a:pt x="742950" y="277238"/>
                </a:cubicBezTo>
                <a:cubicBezTo>
                  <a:pt x="742950" y="292478"/>
                  <a:pt x="734378" y="305813"/>
                  <a:pt x="723900" y="305813"/>
                </a:cubicBezTo>
                <a:close/>
                <a:moveTo>
                  <a:pt x="464820" y="118171"/>
                </a:moveTo>
                <a:cubicBezTo>
                  <a:pt x="461963" y="124838"/>
                  <a:pt x="454343" y="129601"/>
                  <a:pt x="447675" y="129601"/>
                </a:cubicBezTo>
                <a:cubicBezTo>
                  <a:pt x="444818" y="129601"/>
                  <a:pt x="441960" y="128648"/>
                  <a:pt x="440055" y="127696"/>
                </a:cubicBezTo>
                <a:cubicBezTo>
                  <a:pt x="409575" y="113408"/>
                  <a:pt x="376238" y="105788"/>
                  <a:pt x="344805" y="105788"/>
                </a:cubicBezTo>
                <a:cubicBezTo>
                  <a:pt x="326708" y="105788"/>
                  <a:pt x="308610" y="108646"/>
                  <a:pt x="290513" y="113408"/>
                </a:cubicBezTo>
                <a:cubicBezTo>
                  <a:pt x="280035" y="116266"/>
                  <a:pt x="269558" y="110551"/>
                  <a:pt x="266700" y="100073"/>
                </a:cubicBezTo>
                <a:cubicBezTo>
                  <a:pt x="263843" y="89596"/>
                  <a:pt x="269558" y="79118"/>
                  <a:pt x="280035" y="76261"/>
                </a:cubicBezTo>
                <a:cubicBezTo>
                  <a:pt x="300990" y="70546"/>
                  <a:pt x="322898" y="67688"/>
                  <a:pt x="343853" y="67688"/>
                </a:cubicBezTo>
                <a:cubicBezTo>
                  <a:pt x="380048" y="67688"/>
                  <a:pt x="419100" y="76261"/>
                  <a:pt x="454343" y="92453"/>
                </a:cubicBezTo>
                <a:cubicBezTo>
                  <a:pt x="464820" y="97216"/>
                  <a:pt x="469583" y="108646"/>
                  <a:pt x="464820" y="118171"/>
                </a:cubicBezTo>
                <a:close/>
                <a:moveTo>
                  <a:pt x="793433" y="191513"/>
                </a:moveTo>
                <a:cubicBezTo>
                  <a:pt x="769620" y="187703"/>
                  <a:pt x="740093" y="194371"/>
                  <a:pt x="716280" y="207706"/>
                </a:cubicBezTo>
                <a:cubicBezTo>
                  <a:pt x="694373" y="202943"/>
                  <a:pt x="661035" y="202943"/>
                  <a:pt x="630555" y="213421"/>
                </a:cubicBezTo>
                <a:cubicBezTo>
                  <a:pt x="585788" y="106741"/>
                  <a:pt x="461010" y="29588"/>
                  <a:pt x="342900" y="29588"/>
                </a:cubicBezTo>
                <a:cubicBezTo>
                  <a:pt x="301943" y="29588"/>
                  <a:pt x="260985" y="39113"/>
                  <a:pt x="223838" y="56258"/>
                </a:cubicBezTo>
                <a:lnTo>
                  <a:pt x="106680" y="1013"/>
                </a:lnTo>
                <a:cubicBezTo>
                  <a:pt x="99060" y="-2797"/>
                  <a:pt x="90488" y="4823"/>
                  <a:pt x="93345" y="12443"/>
                </a:cubicBezTo>
                <a:lnTo>
                  <a:pt x="131445" y="120076"/>
                </a:lnTo>
                <a:cubicBezTo>
                  <a:pt x="108585" y="143888"/>
                  <a:pt x="89535" y="171511"/>
                  <a:pt x="76200" y="201991"/>
                </a:cubicBezTo>
                <a:cubicBezTo>
                  <a:pt x="74295" y="207706"/>
                  <a:pt x="69533" y="211516"/>
                  <a:pt x="62865" y="213421"/>
                </a:cubicBezTo>
                <a:lnTo>
                  <a:pt x="28575" y="221993"/>
                </a:lnTo>
                <a:cubicBezTo>
                  <a:pt x="11430" y="225803"/>
                  <a:pt x="0" y="241043"/>
                  <a:pt x="0" y="259141"/>
                </a:cubicBezTo>
                <a:lnTo>
                  <a:pt x="0" y="333436"/>
                </a:lnTo>
                <a:cubicBezTo>
                  <a:pt x="0" y="350581"/>
                  <a:pt x="11430" y="365821"/>
                  <a:pt x="28575" y="370583"/>
                </a:cubicBezTo>
                <a:lnTo>
                  <a:pt x="63818" y="379156"/>
                </a:lnTo>
                <a:cubicBezTo>
                  <a:pt x="69533" y="381061"/>
                  <a:pt x="74295" y="384871"/>
                  <a:pt x="77153" y="390586"/>
                </a:cubicBezTo>
                <a:cubicBezTo>
                  <a:pt x="93345" y="427733"/>
                  <a:pt x="118110" y="461071"/>
                  <a:pt x="148590" y="488693"/>
                </a:cubicBezTo>
                <a:cubicBezTo>
                  <a:pt x="151448" y="491551"/>
                  <a:pt x="154305" y="495361"/>
                  <a:pt x="155258" y="500123"/>
                </a:cubicBezTo>
                <a:lnTo>
                  <a:pt x="169545" y="586801"/>
                </a:lnTo>
                <a:cubicBezTo>
                  <a:pt x="171450" y="596326"/>
                  <a:pt x="179070" y="602993"/>
                  <a:pt x="188595" y="602993"/>
                </a:cubicBezTo>
                <a:lnTo>
                  <a:pt x="251460" y="602993"/>
                </a:lnTo>
                <a:cubicBezTo>
                  <a:pt x="260985" y="602993"/>
                  <a:pt x="268605" y="596326"/>
                  <a:pt x="270510" y="586801"/>
                </a:cubicBezTo>
                <a:lnTo>
                  <a:pt x="275273" y="556321"/>
                </a:lnTo>
                <a:cubicBezTo>
                  <a:pt x="297180" y="562036"/>
                  <a:pt x="320040" y="564893"/>
                  <a:pt x="343853" y="564893"/>
                </a:cubicBezTo>
                <a:cubicBezTo>
                  <a:pt x="369570" y="564893"/>
                  <a:pt x="396240" y="561083"/>
                  <a:pt x="421005" y="554416"/>
                </a:cubicBezTo>
                <a:lnTo>
                  <a:pt x="426720" y="586801"/>
                </a:lnTo>
                <a:cubicBezTo>
                  <a:pt x="428625" y="596326"/>
                  <a:pt x="436245" y="602993"/>
                  <a:pt x="445770" y="602993"/>
                </a:cubicBezTo>
                <a:lnTo>
                  <a:pt x="508635" y="602993"/>
                </a:lnTo>
                <a:cubicBezTo>
                  <a:pt x="518160" y="602993"/>
                  <a:pt x="525780" y="596326"/>
                  <a:pt x="527685" y="586801"/>
                </a:cubicBezTo>
                <a:lnTo>
                  <a:pt x="541973" y="500123"/>
                </a:lnTo>
                <a:cubicBezTo>
                  <a:pt x="542925" y="495361"/>
                  <a:pt x="544830" y="491551"/>
                  <a:pt x="548640" y="488693"/>
                </a:cubicBezTo>
                <a:cubicBezTo>
                  <a:pt x="606743" y="438211"/>
                  <a:pt x="647700" y="371536"/>
                  <a:pt x="647700" y="296288"/>
                </a:cubicBezTo>
                <a:cubicBezTo>
                  <a:pt x="647700" y="280096"/>
                  <a:pt x="645795" y="264856"/>
                  <a:pt x="641985" y="249616"/>
                </a:cubicBezTo>
                <a:cubicBezTo>
                  <a:pt x="653415" y="245806"/>
                  <a:pt x="665798" y="242948"/>
                  <a:pt x="677228" y="242948"/>
                </a:cubicBezTo>
                <a:cubicBezTo>
                  <a:pt x="670560" y="253426"/>
                  <a:pt x="666750" y="264856"/>
                  <a:pt x="666750" y="277238"/>
                </a:cubicBezTo>
                <a:cubicBezTo>
                  <a:pt x="665798" y="296288"/>
                  <a:pt x="673418" y="314386"/>
                  <a:pt x="685800" y="327721"/>
                </a:cubicBezTo>
                <a:cubicBezTo>
                  <a:pt x="696278" y="338198"/>
                  <a:pt x="709613" y="344866"/>
                  <a:pt x="723900" y="344866"/>
                </a:cubicBezTo>
                <a:cubicBezTo>
                  <a:pt x="755333" y="344866"/>
                  <a:pt x="781050" y="315338"/>
                  <a:pt x="781050" y="278191"/>
                </a:cubicBezTo>
                <a:cubicBezTo>
                  <a:pt x="781050" y="260093"/>
                  <a:pt x="774383" y="243901"/>
                  <a:pt x="761048" y="231518"/>
                </a:cubicBezTo>
                <a:cubicBezTo>
                  <a:pt x="770573" y="229613"/>
                  <a:pt x="779145" y="228661"/>
                  <a:pt x="787718" y="229613"/>
                </a:cubicBezTo>
                <a:cubicBezTo>
                  <a:pt x="798195" y="231518"/>
                  <a:pt x="807720" y="223898"/>
                  <a:pt x="809625" y="213421"/>
                </a:cubicBezTo>
                <a:cubicBezTo>
                  <a:pt x="810578" y="202943"/>
                  <a:pt x="803910" y="193418"/>
                  <a:pt x="793433" y="191513"/>
                </a:cubicBezTo>
                <a:close/>
              </a:path>
            </a:pathLst>
          </a:custGeom>
          <a:solidFill>
            <a:srgbClr val="FFC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571926-9CB1-4835-B79F-70496F5F10D2}"/>
              </a:ext>
            </a:extLst>
          </p:cNvPr>
          <p:cNvSpPr/>
          <p:nvPr/>
        </p:nvSpPr>
        <p:spPr>
          <a:xfrm>
            <a:off x="822806" y="1877940"/>
            <a:ext cx="467219" cy="46721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88F81A-C60A-40E2-8DB4-8A5E156F3B40}"/>
              </a:ext>
            </a:extLst>
          </p:cNvPr>
          <p:cNvSpPr/>
          <p:nvPr/>
        </p:nvSpPr>
        <p:spPr>
          <a:xfrm>
            <a:off x="2666304" y="2098774"/>
            <a:ext cx="550334" cy="55033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3A7D83A-9C79-4486-B34B-1311438A1E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14246" y="1919569"/>
            <a:ext cx="467220" cy="3504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FF42BD-D8B4-43EC-A7B0-09803F68F39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734211" y="2207268"/>
            <a:ext cx="414519" cy="35925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68557685-A7E4-46F5-A7AF-92E5E3DAD4EC}"/>
              </a:ext>
            </a:extLst>
          </p:cNvPr>
          <p:cNvSpPr/>
          <p:nvPr/>
        </p:nvSpPr>
        <p:spPr>
          <a:xfrm>
            <a:off x="2506212" y="3128222"/>
            <a:ext cx="550334" cy="5503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Freeform 627">
            <a:extLst>
              <a:ext uri="{FF2B5EF4-FFF2-40B4-BE49-F238E27FC236}">
                <a16:creationId xmlns:a16="http://schemas.microsoft.com/office/drawing/2014/main" id="{FEBCE484-456C-42C8-B9EE-98F1E8371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540" y="3202413"/>
            <a:ext cx="353045" cy="353045"/>
          </a:xfrm>
          <a:custGeom>
            <a:avLst/>
            <a:gdLst/>
            <a:ahLst/>
            <a:cxnLst/>
            <a:rect l="0" t="0" r="r" b="b"/>
            <a:pathLst>
              <a:path w="305313" h="306027">
                <a:moveTo>
                  <a:pt x="154242" y="203038"/>
                </a:moveTo>
                <a:lnTo>
                  <a:pt x="112949" y="244089"/>
                </a:lnTo>
                <a:lnTo>
                  <a:pt x="112949" y="298465"/>
                </a:lnTo>
                <a:lnTo>
                  <a:pt x="195535" y="298465"/>
                </a:lnTo>
                <a:lnTo>
                  <a:pt x="195535" y="244089"/>
                </a:lnTo>
                <a:lnTo>
                  <a:pt x="154242" y="203038"/>
                </a:lnTo>
                <a:close/>
                <a:moveTo>
                  <a:pt x="239846" y="195116"/>
                </a:moveTo>
                <a:cubicBezTo>
                  <a:pt x="241277" y="193675"/>
                  <a:pt x="243424" y="193675"/>
                  <a:pt x="245212" y="195116"/>
                </a:cubicBezTo>
                <a:lnTo>
                  <a:pt x="304241" y="254893"/>
                </a:lnTo>
                <a:cubicBezTo>
                  <a:pt x="305671" y="256333"/>
                  <a:pt x="305671" y="258494"/>
                  <a:pt x="304241" y="260294"/>
                </a:cubicBezTo>
                <a:cubicBezTo>
                  <a:pt x="303167" y="261734"/>
                  <a:pt x="300663" y="261734"/>
                  <a:pt x="299232" y="260294"/>
                </a:cubicBezTo>
                <a:lnTo>
                  <a:pt x="290646" y="251291"/>
                </a:lnTo>
                <a:lnTo>
                  <a:pt x="290646" y="302066"/>
                </a:lnTo>
                <a:cubicBezTo>
                  <a:pt x="290646" y="304227"/>
                  <a:pt x="288857" y="306027"/>
                  <a:pt x="286711" y="306027"/>
                </a:cubicBezTo>
                <a:lnTo>
                  <a:pt x="213015" y="306027"/>
                </a:lnTo>
                <a:cubicBezTo>
                  <a:pt x="210869" y="306027"/>
                  <a:pt x="209080" y="304227"/>
                  <a:pt x="209080" y="302066"/>
                </a:cubicBezTo>
                <a:cubicBezTo>
                  <a:pt x="209080" y="300265"/>
                  <a:pt x="210869" y="298465"/>
                  <a:pt x="213015" y="298465"/>
                </a:cubicBezTo>
                <a:lnTo>
                  <a:pt x="283133" y="298465"/>
                </a:lnTo>
                <a:lnTo>
                  <a:pt x="283133" y="244089"/>
                </a:lnTo>
                <a:lnTo>
                  <a:pt x="242708" y="203038"/>
                </a:lnTo>
                <a:lnTo>
                  <a:pt x="211226" y="234727"/>
                </a:lnTo>
                <a:cubicBezTo>
                  <a:pt x="209795" y="236167"/>
                  <a:pt x="207291" y="236167"/>
                  <a:pt x="205860" y="234727"/>
                </a:cubicBezTo>
                <a:cubicBezTo>
                  <a:pt x="204429" y="232926"/>
                  <a:pt x="204429" y="230766"/>
                  <a:pt x="205860" y="229325"/>
                </a:cubicBezTo>
                <a:lnTo>
                  <a:pt x="239846" y="195116"/>
                </a:lnTo>
                <a:close/>
                <a:moveTo>
                  <a:pt x="151707" y="195116"/>
                </a:moveTo>
                <a:cubicBezTo>
                  <a:pt x="153155" y="193675"/>
                  <a:pt x="155329" y="193675"/>
                  <a:pt x="156778" y="195116"/>
                </a:cubicBezTo>
                <a:lnTo>
                  <a:pt x="216906" y="254893"/>
                </a:lnTo>
                <a:cubicBezTo>
                  <a:pt x="218355" y="256333"/>
                  <a:pt x="218355" y="258494"/>
                  <a:pt x="216906" y="260294"/>
                </a:cubicBezTo>
                <a:cubicBezTo>
                  <a:pt x="215457" y="261734"/>
                  <a:pt x="212922" y="261734"/>
                  <a:pt x="211473" y="260294"/>
                </a:cubicBezTo>
                <a:lnTo>
                  <a:pt x="203142" y="251291"/>
                </a:lnTo>
                <a:lnTo>
                  <a:pt x="203142" y="302066"/>
                </a:lnTo>
                <a:cubicBezTo>
                  <a:pt x="203142" y="304227"/>
                  <a:pt x="201331" y="306027"/>
                  <a:pt x="199157" y="306027"/>
                </a:cubicBezTo>
                <a:lnTo>
                  <a:pt x="108964" y="306027"/>
                </a:lnTo>
                <a:cubicBezTo>
                  <a:pt x="107153" y="306027"/>
                  <a:pt x="105342" y="304227"/>
                  <a:pt x="105342" y="302066"/>
                </a:cubicBezTo>
                <a:lnTo>
                  <a:pt x="105342" y="251291"/>
                </a:lnTo>
                <a:lnTo>
                  <a:pt x="97011" y="260294"/>
                </a:lnTo>
                <a:cubicBezTo>
                  <a:pt x="95200" y="261734"/>
                  <a:pt x="93027" y="261734"/>
                  <a:pt x="91578" y="260294"/>
                </a:cubicBezTo>
                <a:cubicBezTo>
                  <a:pt x="90129" y="258494"/>
                  <a:pt x="90129" y="256333"/>
                  <a:pt x="91578" y="254893"/>
                </a:cubicBezTo>
                <a:lnTo>
                  <a:pt x="151707" y="195116"/>
                </a:lnTo>
                <a:close/>
                <a:moveTo>
                  <a:pt x="60459" y="195116"/>
                </a:moveTo>
                <a:cubicBezTo>
                  <a:pt x="61890" y="193675"/>
                  <a:pt x="64036" y="193675"/>
                  <a:pt x="65825" y="195116"/>
                </a:cubicBezTo>
                <a:lnTo>
                  <a:pt x="99453" y="229325"/>
                </a:lnTo>
                <a:cubicBezTo>
                  <a:pt x="100884" y="230766"/>
                  <a:pt x="100884" y="232926"/>
                  <a:pt x="99453" y="234727"/>
                </a:cubicBezTo>
                <a:cubicBezTo>
                  <a:pt x="98022" y="236167"/>
                  <a:pt x="95876" y="236167"/>
                  <a:pt x="94445" y="234727"/>
                </a:cubicBezTo>
                <a:lnTo>
                  <a:pt x="62963" y="203038"/>
                </a:lnTo>
                <a:lnTo>
                  <a:pt x="22180" y="244089"/>
                </a:lnTo>
                <a:lnTo>
                  <a:pt x="22180" y="298465"/>
                </a:lnTo>
                <a:lnTo>
                  <a:pt x="92656" y="298465"/>
                </a:lnTo>
                <a:cubicBezTo>
                  <a:pt x="94802" y="298465"/>
                  <a:pt x="96233" y="300265"/>
                  <a:pt x="96233" y="302066"/>
                </a:cubicBezTo>
                <a:cubicBezTo>
                  <a:pt x="96233" y="304227"/>
                  <a:pt x="94802" y="306027"/>
                  <a:pt x="92656" y="306027"/>
                </a:cubicBezTo>
                <a:lnTo>
                  <a:pt x="18602" y="306027"/>
                </a:lnTo>
                <a:cubicBezTo>
                  <a:pt x="16456" y="306027"/>
                  <a:pt x="15025" y="304227"/>
                  <a:pt x="15025" y="302066"/>
                </a:cubicBezTo>
                <a:lnTo>
                  <a:pt x="15025" y="251291"/>
                </a:lnTo>
                <a:lnTo>
                  <a:pt x="6081" y="260294"/>
                </a:lnTo>
                <a:cubicBezTo>
                  <a:pt x="5008" y="261734"/>
                  <a:pt x="2504" y="261734"/>
                  <a:pt x="1073" y="260294"/>
                </a:cubicBezTo>
                <a:cubicBezTo>
                  <a:pt x="-358" y="258494"/>
                  <a:pt x="-358" y="256333"/>
                  <a:pt x="1073" y="254893"/>
                </a:cubicBezTo>
                <a:lnTo>
                  <a:pt x="60459" y="195116"/>
                </a:lnTo>
                <a:close/>
                <a:moveTo>
                  <a:pt x="152836" y="34459"/>
                </a:moveTo>
                <a:cubicBezTo>
                  <a:pt x="139670" y="34459"/>
                  <a:pt x="129352" y="44778"/>
                  <a:pt x="129352" y="57944"/>
                </a:cubicBezTo>
                <a:cubicBezTo>
                  <a:pt x="129352" y="71109"/>
                  <a:pt x="139670" y="81428"/>
                  <a:pt x="152836" y="81428"/>
                </a:cubicBezTo>
                <a:cubicBezTo>
                  <a:pt x="165645" y="81428"/>
                  <a:pt x="176320" y="71109"/>
                  <a:pt x="176320" y="57944"/>
                </a:cubicBezTo>
                <a:cubicBezTo>
                  <a:pt x="176320" y="44778"/>
                  <a:pt x="165645" y="34459"/>
                  <a:pt x="152836" y="34459"/>
                </a:cubicBezTo>
                <a:close/>
                <a:moveTo>
                  <a:pt x="152836" y="26987"/>
                </a:moveTo>
                <a:cubicBezTo>
                  <a:pt x="169915" y="26987"/>
                  <a:pt x="183436" y="40864"/>
                  <a:pt x="183436" y="57944"/>
                </a:cubicBezTo>
                <a:cubicBezTo>
                  <a:pt x="183436" y="75023"/>
                  <a:pt x="169915" y="88544"/>
                  <a:pt x="152836" y="88544"/>
                </a:cubicBezTo>
                <a:cubicBezTo>
                  <a:pt x="135756" y="88544"/>
                  <a:pt x="121879" y="75023"/>
                  <a:pt x="121879" y="57944"/>
                </a:cubicBezTo>
                <a:cubicBezTo>
                  <a:pt x="121879" y="40864"/>
                  <a:pt x="135756" y="26987"/>
                  <a:pt x="152836" y="26987"/>
                </a:cubicBezTo>
                <a:close/>
                <a:moveTo>
                  <a:pt x="153630" y="7579"/>
                </a:moveTo>
                <a:cubicBezTo>
                  <a:pt x="125694" y="7579"/>
                  <a:pt x="102413" y="30680"/>
                  <a:pt x="102413" y="59193"/>
                </a:cubicBezTo>
                <a:cubicBezTo>
                  <a:pt x="102413" y="93482"/>
                  <a:pt x="142169" y="158450"/>
                  <a:pt x="153630" y="176497"/>
                </a:cubicBezTo>
                <a:cubicBezTo>
                  <a:pt x="165091" y="158450"/>
                  <a:pt x="204488" y="93482"/>
                  <a:pt x="204488" y="59193"/>
                </a:cubicBezTo>
                <a:cubicBezTo>
                  <a:pt x="204488" y="30680"/>
                  <a:pt x="181566" y="7579"/>
                  <a:pt x="153630" y="7579"/>
                </a:cubicBezTo>
                <a:close/>
                <a:moveTo>
                  <a:pt x="153630" y="0"/>
                </a:moveTo>
                <a:cubicBezTo>
                  <a:pt x="185864" y="0"/>
                  <a:pt x="212009" y="26709"/>
                  <a:pt x="212009" y="59193"/>
                </a:cubicBezTo>
                <a:cubicBezTo>
                  <a:pt x="212009" y="101062"/>
                  <a:pt x="159002" y="181911"/>
                  <a:pt x="156495" y="185520"/>
                </a:cubicBezTo>
                <a:cubicBezTo>
                  <a:pt x="155779" y="186242"/>
                  <a:pt x="154704" y="186964"/>
                  <a:pt x="153630" y="186964"/>
                </a:cubicBezTo>
                <a:cubicBezTo>
                  <a:pt x="152555" y="186964"/>
                  <a:pt x="151123" y="186242"/>
                  <a:pt x="150406" y="185520"/>
                </a:cubicBezTo>
                <a:cubicBezTo>
                  <a:pt x="148257" y="181911"/>
                  <a:pt x="94892" y="101062"/>
                  <a:pt x="94892" y="59193"/>
                </a:cubicBezTo>
                <a:cubicBezTo>
                  <a:pt x="94892" y="26709"/>
                  <a:pt x="121395" y="0"/>
                  <a:pt x="1536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Lato Light" panose="020F0502020204030203" pitchFamily="34" charset="0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71EEEA-C309-4451-A746-09164919CC45}"/>
              </a:ext>
            </a:extLst>
          </p:cNvPr>
          <p:cNvCxnSpPr>
            <a:cxnSpLocks/>
          </p:cNvCxnSpPr>
          <p:nvPr/>
        </p:nvCxnSpPr>
        <p:spPr>
          <a:xfrm flipH="1" flipV="1">
            <a:off x="1197053" y="2268724"/>
            <a:ext cx="645560" cy="54262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664E01-BA0D-4A09-9679-A62FEBF018B1}"/>
              </a:ext>
            </a:extLst>
          </p:cNvPr>
          <p:cNvCxnSpPr>
            <a:cxnSpLocks/>
          </p:cNvCxnSpPr>
          <p:nvPr/>
        </p:nvCxnSpPr>
        <p:spPr>
          <a:xfrm flipH="1" flipV="1">
            <a:off x="1194079" y="3559529"/>
            <a:ext cx="529334" cy="1018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00BB16-D3C0-4B91-9AA3-AE79A27D5006}"/>
              </a:ext>
            </a:extLst>
          </p:cNvPr>
          <p:cNvCxnSpPr>
            <a:cxnSpLocks/>
            <a:endCxn id="9" idx="4"/>
          </p:cNvCxnSpPr>
          <p:nvPr/>
        </p:nvCxnSpPr>
        <p:spPr>
          <a:xfrm flipV="1">
            <a:off x="2015012" y="2206052"/>
            <a:ext cx="0" cy="60529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1CD30D-CCC9-48CC-A82B-19C3E3DBF592}"/>
              </a:ext>
            </a:extLst>
          </p:cNvPr>
          <p:cNvCxnSpPr>
            <a:cxnSpLocks/>
          </p:cNvCxnSpPr>
          <p:nvPr/>
        </p:nvCxnSpPr>
        <p:spPr>
          <a:xfrm flipV="1">
            <a:off x="2223369" y="2508698"/>
            <a:ext cx="504298" cy="32222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6E0853-8412-4543-AEB3-C94C569489B5}"/>
              </a:ext>
            </a:extLst>
          </p:cNvPr>
          <p:cNvCxnSpPr>
            <a:cxnSpLocks/>
            <a:endCxn id="26" idx="2"/>
          </p:cNvCxnSpPr>
          <p:nvPr/>
        </p:nvCxnSpPr>
        <p:spPr>
          <a:xfrm>
            <a:off x="2178280" y="3403389"/>
            <a:ext cx="32793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ircle: Hollow 54">
            <a:extLst>
              <a:ext uri="{FF2B5EF4-FFF2-40B4-BE49-F238E27FC236}">
                <a16:creationId xmlns:a16="http://schemas.microsoft.com/office/drawing/2014/main" id="{F31EB629-C4B7-4041-BFFD-B4E83507E953}"/>
              </a:ext>
            </a:extLst>
          </p:cNvPr>
          <p:cNvSpPr/>
          <p:nvPr/>
        </p:nvSpPr>
        <p:spPr>
          <a:xfrm>
            <a:off x="6387386" y="2768174"/>
            <a:ext cx="605136" cy="605136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DB00D10-6C90-495E-962D-4689084E76CA}"/>
              </a:ext>
            </a:extLst>
          </p:cNvPr>
          <p:cNvSpPr/>
          <p:nvPr/>
        </p:nvSpPr>
        <p:spPr>
          <a:xfrm>
            <a:off x="832368" y="3296732"/>
            <a:ext cx="408749" cy="40874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F767721-BCF7-46DE-805C-2BAC820645B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86240" y="3383364"/>
            <a:ext cx="301004" cy="259153"/>
          </a:xfrm>
          <a:prstGeom prst="rect">
            <a:avLst/>
          </a:prstGeom>
        </p:spPr>
      </p:pic>
      <p:sp>
        <p:nvSpPr>
          <p:cNvPr id="60" name="Circle: Hollow 59">
            <a:extLst>
              <a:ext uri="{FF2B5EF4-FFF2-40B4-BE49-F238E27FC236}">
                <a16:creationId xmlns:a16="http://schemas.microsoft.com/office/drawing/2014/main" id="{BBC74868-D8BE-4141-B98C-CADBE42C51F8}"/>
              </a:ext>
            </a:extLst>
          </p:cNvPr>
          <p:cNvSpPr/>
          <p:nvPr/>
        </p:nvSpPr>
        <p:spPr>
          <a:xfrm>
            <a:off x="5247018" y="3431521"/>
            <a:ext cx="605136" cy="605136"/>
          </a:xfrm>
          <a:prstGeom prst="don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Circle: Hollow 60">
            <a:extLst>
              <a:ext uri="{FF2B5EF4-FFF2-40B4-BE49-F238E27FC236}">
                <a16:creationId xmlns:a16="http://schemas.microsoft.com/office/drawing/2014/main" id="{1EEC6104-250A-47FC-AB39-BF708D8A2999}"/>
              </a:ext>
            </a:extLst>
          </p:cNvPr>
          <p:cNvSpPr/>
          <p:nvPr/>
        </p:nvSpPr>
        <p:spPr>
          <a:xfrm>
            <a:off x="7599944" y="2061153"/>
            <a:ext cx="605136" cy="605136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822E6A1-D769-4CC2-9CE8-08FCF3168B19}"/>
              </a:ext>
            </a:extLst>
          </p:cNvPr>
          <p:cNvSpPr txBox="1"/>
          <p:nvPr/>
        </p:nvSpPr>
        <p:spPr>
          <a:xfrm>
            <a:off x="7465773" y="1783829"/>
            <a:ext cx="9015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Actions</a:t>
            </a:r>
            <a:endParaRPr lang="en-GB" sz="10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DFC0505-6A97-4FB2-A9F2-5FF065AB19FC}"/>
              </a:ext>
            </a:extLst>
          </p:cNvPr>
          <p:cNvSpPr txBox="1"/>
          <p:nvPr/>
        </p:nvSpPr>
        <p:spPr>
          <a:xfrm>
            <a:off x="6247130" y="2496884"/>
            <a:ext cx="9015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Obligations</a:t>
            </a:r>
            <a:endParaRPr lang="en-GB" sz="10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566895-C813-40A4-BFEC-10374D72045C}"/>
              </a:ext>
            </a:extLst>
          </p:cNvPr>
          <p:cNvSpPr txBox="1"/>
          <p:nvPr/>
        </p:nvSpPr>
        <p:spPr>
          <a:xfrm>
            <a:off x="5098787" y="3131319"/>
            <a:ext cx="9015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Monétaire</a:t>
            </a:r>
            <a:r>
              <a:rPr lang="en-US" sz="10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endParaRPr lang="en-GB" sz="10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6" name="Arrow: Pentagon 75">
            <a:extLst>
              <a:ext uri="{FF2B5EF4-FFF2-40B4-BE49-F238E27FC236}">
                <a16:creationId xmlns:a16="http://schemas.microsoft.com/office/drawing/2014/main" id="{E4CB8937-859F-4513-8D26-1CD8DC65B19C}"/>
              </a:ext>
            </a:extLst>
          </p:cNvPr>
          <p:cNvSpPr/>
          <p:nvPr/>
        </p:nvSpPr>
        <p:spPr>
          <a:xfrm>
            <a:off x="4888451" y="4131024"/>
            <a:ext cx="3795692" cy="18885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  <a:latin typeface="Calibri" panose="020F0502020204030204"/>
              </a:rPr>
              <a:t>Horizon de placement </a:t>
            </a:r>
            <a:endParaRPr lang="en-GB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CAFB144-01BD-44C5-80E3-686172FBEE25}"/>
              </a:ext>
            </a:extLst>
          </p:cNvPr>
          <p:cNvGrpSpPr/>
          <p:nvPr/>
        </p:nvGrpSpPr>
        <p:grpSpPr>
          <a:xfrm>
            <a:off x="4650524" y="1763161"/>
            <a:ext cx="206029" cy="2297327"/>
            <a:chOff x="6519674" y="2350881"/>
            <a:chExt cx="274705" cy="3063103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BD32AD1-C598-4F6B-89F5-D5FD88EB5F5E}"/>
                </a:ext>
              </a:extLst>
            </p:cNvPr>
            <p:cNvCxnSpPr>
              <a:cxnSpLocks/>
              <a:endCxn id="71" idx="4"/>
            </p:cNvCxnSpPr>
            <p:nvPr/>
          </p:nvCxnSpPr>
          <p:spPr>
            <a:xfrm flipV="1">
              <a:off x="6648491" y="3555052"/>
              <a:ext cx="8536" cy="18301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BAC2960-BCC1-45A6-8D48-E5FF669DD3E5}"/>
                </a:ext>
              </a:extLst>
            </p:cNvPr>
            <p:cNvSpPr/>
            <p:nvPr/>
          </p:nvSpPr>
          <p:spPr>
            <a:xfrm>
              <a:off x="6519674" y="5139279"/>
              <a:ext cx="274705" cy="2747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lang="en-GB" sz="9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9E938F8-1AAC-449A-B461-EE5DC5C23EC3}"/>
                </a:ext>
              </a:extLst>
            </p:cNvPr>
            <p:cNvSpPr/>
            <p:nvPr/>
          </p:nvSpPr>
          <p:spPr>
            <a:xfrm>
              <a:off x="6519674" y="4674546"/>
              <a:ext cx="274705" cy="2747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endParaRPr lang="en-GB" sz="9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AEF12F8-264C-42D1-B440-46C44DBA256E}"/>
                </a:ext>
              </a:extLst>
            </p:cNvPr>
            <p:cNvSpPr/>
            <p:nvPr/>
          </p:nvSpPr>
          <p:spPr>
            <a:xfrm>
              <a:off x="6519674" y="4209813"/>
              <a:ext cx="274705" cy="2747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  <a:endParaRPr lang="en-GB" sz="9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3C4D7F8-D27D-4D80-834D-F367EF427AA7}"/>
                </a:ext>
              </a:extLst>
            </p:cNvPr>
            <p:cNvSpPr/>
            <p:nvPr/>
          </p:nvSpPr>
          <p:spPr>
            <a:xfrm>
              <a:off x="6519674" y="3745080"/>
              <a:ext cx="274705" cy="2747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4</a:t>
              </a:r>
              <a:endParaRPr lang="en-GB" sz="9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A91C462-9737-4A97-9EA1-CF7391DEED7A}"/>
                </a:ext>
              </a:extLst>
            </p:cNvPr>
            <p:cNvSpPr/>
            <p:nvPr/>
          </p:nvSpPr>
          <p:spPr>
            <a:xfrm>
              <a:off x="6519674" y="3280347"/>
              <a:ext cx="274705" cy="2747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5</a:t>
              </a:r>
              <a:endParaRPr lang="en-GB" sz="9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8E66C17-6EA7-488F-AAE3-64BF11BE8B3D}"/>
                </a:ext>
              </a:extLst>
            </p:cNvPr>
            <p:cNvSpPr/>
            <p:nvPr/>
          </p:nvSpPr>
          <p:spPr>
            <a:xfrm>
              <a:off x="6519674" y="2350881"/>
              <a:ext cx="274705" cy="2747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7</a:t>
              </a:r>
              <a:endParaRPr lang="en-GB" sz="9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D5B5BFA-F046-42F7-98B6-5F0A2E625945}"/>
                </a:ext>
              </a:extLst>
            </p:cNvPr>
            <p:cNvCxnSpPr>
              <a:stCxn id="73" idx="4"/>
              <a:endCxn id="71" idx="0"/>
            </p:cNvCxnSpPr>
            <p:nvPr/>
          </p:nvCxnSpPr>
          <p:spPr>
            <a:xfrm>
              <a:off x="6657027" y="2625586"/>
              <a:ext cx="0" cy="654761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02002DDD-84F2-45B9-B8E6-A1D3070A74B4}"/>
                </a:ext>
              </a:extLst>
            </p:cNvPr>
            <p:cNvSpPr/>
            <p:nvPr/>
          </p:nvSpPr>
          <p:spPr>
            <a:xfrm>
              <a:off x="6519674" y="2815614"/>
              <a:ext cx="274705" cy="2747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6</a:t>
              </a:r>
              <a:endParaRPr lang="en-GB" sz="9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EC485FB-472F-4671-AEFD-8292F5C93901}"/>
              </a:ext>
            </a:extLst>
          </p:cNvPr>
          <p:cNvSpPr txBox="1"/>
          <p:nvPr/>
        </p:nvSpPr>
        <p:spPr>
          <a:xfrm>
            <a:off x="4329220" y="1278818"/>
            <a:ext cx="8358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Échelle</a:t>
            </a:r>
            <a:r>
              <a:rPr lang="en-US" sz="10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de </a:t>
            </a:r>
            <a:r>
              <a:rPr lang="en-US" sz="105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risque</a:t>
            </a:r>
            <a:endParaRPr lang="en-GB" sz="10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1581B60-F792-4F27-8178-32A63A1F97B5}"/>
              </a:ext>
            </a:extLst>
          </p:cNvPr>
          <p:cNvSpPr txBox="1"/>
          <p:nvPr/>
        </p:nvSpPr>
        <p:spPr>
          <a:xfrm>
            <a:off x="4823326" y="4319875"/>
            <a:ext cx="10288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Court-</a:t>
            </a:r>
            <a:r>
              <a:rPr lang="en-US" sz="105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terme</a:t>
            </a:r>
            <a:endParaRPr lang="en-GB" sz="10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1B97A85-7D11-41D6-AD89-7EF883369F35}"/>
              </a:ext>
            </a:extLst>
          </p:cNvPr>
          <p:cNvSpPr txBox="1"/>
          <p:nvPr/>
        </p:nvSpPr>
        <p:spPr>
          <a:xfrm>
            <a:off x="7763256" y="4319875"/>
            <a:ext cx="993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Long-</a:t>
            </a:r>
            <a:r>
              <a:rPr lang="en-US" sz="105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terme</a:t>
            </a:r>
            <a:endParaRPr lang="en-GB" sz="105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8FFC1B2-008E-4DC8-A990-810286A78EB4}"/>
              </a:ext>
            </a:extLst>
          </p:cNvPr>
          <p:cNvCxnSpPr/>
          <p:nvPr/>
        </p:nvCxnSpPr>
        <p:spPr>
          <a:xfrm>
            <a:off x="3912177" y="1275160"/>
            <a:ext cx="0" cy="3294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69F21ECA-8D67-4BE8-B97A-97335F8748FD}"/>
              </a:ext>
            </a:extLst>
          </p:cNvPr>
          <p:cNvSpPr/>
          <p:nvPr/>
        </p:nvSpPr>
        <p:spPr>
          <a:xfrm>
            <a:off x="962194" y="2602420"/>
            <a:ext cx="467219" cy="4672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D7E8C15D-852D-4727-ABCB-512BDD504B9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68661" y="2672450"/>
            <a:ext cx="396261" cy="336822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9AAF552-8ADF-47D6-A81D-13B4A732AB77}"/>
              </a:ext>
            </a:extLst>
          </p:cNvPr>
          <p:cNvCxnSpPr>
            <a:cxnSpLocks/>
          </p:cNvCxnSpPr>
          <p:nvPr/>
        </p:nvCxnSpPr>
        <p:spPr>
          <a:xfrm flipH="1" flipV="1">
            <a:off x="1410567" y="2914650"/>
            <a:ext cx="447431" cy="946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D80BEC32-A5A8-4A35-8C45-DE59164BB1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A87B51"/>
              </a:clrFrom>
              <a:clrTo>
                <a:srgbClr val="A87B5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72" y="2469077"/>
            <a:ext cx="1799300" cy="179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74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8708"/>
            <a:ext cx="9144000" cy="5143500"/>
          </a:xfrm>
          <a:prstGeom prst="rect">
            <a:avLst/>
          </a:prstGeom>
          <a:solidFill>
            <a:srgbClr val="14B2E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05288F-EA8A-4003-9B09-FB96D698812A}"/>
              </a:ext>
            </a:extLst>
          </p:cNvPr>
          <p:cNvSpPr txBox="1"/>
          <p:nvPr/>
        </p:nvSpPr>
        <p:spPr>
          <a:xfrm>
            <a:off x="-108520" y="1923678"/>
            <a:ext cx="91440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 defTabSz="685800">
              <a:defRPr/>
            </a:pPr>
            <a:r>
              <a:rPr lang="fr-BE" sz="3600" b="1">
                <a:solidFill>
                  <a:prstClr val="white"/>
                </a:solidFill>
                <a:latin typeface="ITC Lubalin Graph Std" panose="02060703020205020404" pitchFamily="18" charset="0"/>
                <a:cs typeface="Verdana"/>
              </a:rPr>
              <a:t>La technologie au service des épargnants</a:t>
            </a:r>
            <a:endParaRPr lang="fr-FR" sz="3600" b="1" dirty="0">
              <a:solidFill>
                <a:prstClr val="white"/>
              </a:solidFill>
              <a:latin typeface="ITC Lubalin Graph Std" panose="02060703020205020404" pitchFamily="18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97150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BD913-6C0B-FE4C-97C0-1A4F6EA860F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5906" y="521796"/>
            <a:ext cx="7604534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Autofit/>
          </a:bodyPr>
          <a:lstStyle/>
          <a:p>
            <a:pPr defTabSz="309563" hangingPunct="0">
              <a:lnSpc>
                <a:spcPct val="110000"/>
              </a:lnSpc>
              <a:buSzPct val="75000"/>
            </a:pPr>
            <a:r>
              <a:rPr lang="fr-FR" sz="2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ITC Lubalin Graph Std" panose="020B0604020202020204" charset="0"/>
              </a:rPr>
              <a:t>L’épargne long terme et l’épargne pension « digitales 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8174" y="2075447"/>
            <a:ext cx="342900" cy="342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 anchorCtr="0">
            <a:normAutofit/>
          </a:bodyPr>
          <a:lstStyle/>
          <a:p>
            <a:pPr marL="257175" indent="-257175" defTabSz="309563" hangingPunct="0">
              <a:lnSpc>
                <a:spcPct val="110000"/>
              </a:lnSpc>
              <a:buSzPct val="75000"/>
              <a:buFont typeface="Arial"/>
              <a:buChar char="•"/>
            </a:pPr>
            <a:endParaRPr lang="en-US" sz="1950" dirty="0" err="1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634741" y="1126697"/>
            <a:ext cx="8006864" cy="309634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BE" sz="1600" dirty="0"/>
              <a:t>Constats 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1600" dirty="0"/>
              <a:t>- Epargne-réflexe des Belges et solution de facilité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1600" dirty="0"/>
              <a:t>- Contexte d’incertitudes liées au COVID-19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1600" dirty="0"/>
              <a:t>Solutions pour les grands épargnants 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1600" dirty="0"/>
              <a:t>- Investissements systématiques (4</a:t>
            </a:r>
            <a:r>
              <a:rPr lang="fr-BE" sz="1600" baseline="30000" dirty="0"/>
              <a:t>ème</a:t>
            </a:r>
            <a:r>
              <a:rPr lang="fr-BE" sz="1600" dirty="0"/>
              <a:t> pilier)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1600" dirty="0"/>
              <a:t>- Produits d’épargne pension et d’épargne à long terme facilitées par le digital</a:t>
            </a:r>
          </a:p>
          <a:p>
            <a:pPr marL="0" indent="0">
              <a:lnSpc>
                <a:spcPct val="150000"/>
              </a:lnSpc>
              <a:buNone/>
            </a:pPr>
            <a:endParaRPr lang="fr-FR" sz="1350" dirty="0"/>
          </a:p>
          <a:p>
            <a:pPr marL="428625" indent="-428625">
              <a:buFont typeface="Wingdings" charset="2"/>
              <a:buChar char="§"/>
            </a:pPr>
            <a:endParaRPr lang="fr-FR" sz="135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1147AE1-0E3E-4F77-A08A-ADC5D17533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64288" y="1160983"/>
            <a:ext cx="1701790" cy="35496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3451464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B22D177-7ADB-44CC-9908-A2FC6614F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0538"/>
            <a:ext cx="9144001" cy="612068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6A32BE4A-4B2B-4BA2-8550-C924113F8C41}"/>
              </a:ext>
            </a:extLst>
          </p:cNvPr>
          <p:cNvGrpSpPr/>
          <p:nvPr/>
        </p:nvGrpSpPr>
        <p:grpSpPr>
          <a:xfrm>
            <a:off x="395536" y="411510"/>
            <a:ext cx="3769360" cy="3391535"/>
            <a:chOff x="-1260648" y="595110"/>
            <a:chExt cx="3769360" cy="3391535"/>
          </a:xfrm>
        </p:grpSpPr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DC18012B-5012-43FA-B87E-084450DE4C02}"/>
                </a:ext>
              </a:extLst>
            </p:cNvPr>
            <p:cNvSpPr/>
            <p:nvPr/>
          </p:nvSpPr>
          <p:spPr>
            <a:xfrm>
              <a:off x="-1260648" y="595110"/>
              <a:ext cx="3769360" cy="3391535"/>
            </a:xfrm>
            <a:custGeom>
              <a:avLst/>
              <a:gdLst/>
              <a:ahLst/>
              <a:cxnLst/>
              <a:rect l="l" t="t" r="r" b="b"/>
              <a:pathLst>
                <a:path w="3769359" h="3391535">
                  <a:moveTo>
                    <a:pt x="1693321" y="0"/>
                  </a:moveTo>
                  <a:lnTo>
                    <a:pt x="1647880" y="199"/>
                  </a:lnTo>
                  <a:lnTo>
                    <a:pt x="1602405" y="1628"/>
                  </a:lnTo>
                  <a:lnTo>
                    <a:pt x="1556923" y="4291"/>
                  </a:lnTo>
                  <a:lnTo>
                    <a:pt x="1511458" y="8195"/>
                  </a:lnTo>
                  <a:lnTo>
                    <a:pt x="1466037" y="13345"/>
                  </a:lnTo>
                  <a:lnTo>
                    <a:pt x="1420686" y="19746"/>
                  </a:lnTo>
                  <a:lnTo>
                    <a:pt x="1375431" y="27404"/>
                  </a:lnTo>
                  <a:lnTo>
                    <a:pt x="1330297" y="36325"/>
                  </a:lnTo>
                  <a:lnTo>
                    <a:pt x="1285310" y="46514"/>
                  </a:lnTo>
                  <a:lnTo>
                    <a:pt x="1240496" y="57976"/>
                  </a:lnTo>
                  <a:lnTo>
                    <a:pt x="1195881" y="70716"/>
                  </a:lnTo>
                  <a:lnTo>
                    <a:pt x="1151491" y="84742"/>
                  </a:lnTo>
                  <a:lnTo>
                    <a:pt x="1107351" y="100057"/>
                  </a:lnTo>
                  <a:lnTo>
                    <a:pt x="1063487" y="116668"/>
                  </a:lnTo>
                  <a:lnTo>
                    <a:pt x="1019926" y="134580"/>
                  </a:lnTo>
                  <a:lnTo>
                    <a:pt x="976692" y="153798"/>
                  </a:lnTo>
                  <a:lnTo>
                    <a:pt x="933812" y="174328"/>
                  </a:lnTo>
                  <a:lnTo>
                    <a:pt x="891312" y="196176"/>
                  </a:lnTo>
                  <a:lnTo>
                    <a:pt x="849217" y="219347"/>
                  </a:lnTo>
                  <a:lnTo>
                    <a:pt x="807553" y="243846"/>
                  </a:lnTo>
                  <a:lnTo>
                    <a:pt x="766347" y="269680"/>
                  </a:lnTo>
                  <a:lnTo>
                    <a:pt x="725892" y="296671"/>
                  </a:lnTo>
                  <a:lnTo>
                    <a:pt x="686471" y="324623"/>
                  </a:lnTo>
                  <a:lnTo>
                    <a:pt x="648087" y="353512"/>
                  </a:lnTo>
                  <a:lnTo>
                    <a:pt x="610748" y="383310"/>
                  </a:lnTo>
                  <a:lnTo>
                    <a:pt x="574457" y="413993"/>
                  </a:lnTo>
                  <a:lnTo>
                    <a:pt x="539222" y="445534"/>
                  </a:lnTo>
                  <a:lnTo>
                    <a:pt x="505047" y="477908"/>
                  </a:lnTo>
                  <a:lnTo>
                    <a:pt x="471937" y="511089"/>
                  </a:lnTo>
                  <a:lnTo>
                    <a:pt x="439899" y="545051"/>
                  </a:lnTo>
                  <a:lnTo>
                    <a:pt x="408938" y="579768"/>
                  </a:lnTo>
                  <a:lnTo>
                    <a:pt x="379059" y="615215"/>
                  </a:lnTo>
                  <a:lnTo>
                    <a:pt x="350268" y="651366"/>
                  </a:lnTo>
                  <a:lnTo>
                    <a:pt x="322571" y="688194"/>
                  </a:lnTo>
                  <a:lnTo>
                    <a:pt x="295972" y="725675"/>
                  </a:lnTo>
                  <a:lnTo>
                    <a:pt x="270478" y="763783"/>
                  </a:lnTo>
                  <a:lnTo>
                    <a:pt x="246094" y="802491"/>
                  </a:lnTo>
                  <a:lnTo>
                    <a:pt x="222825" y="841774"/>
                  </a:lnTo>
                  <a:lnTo>
                    <a:pt x="200678" y="881606"/>
                  </a:lnTo>
                  <a:lnTo>
                    <a:pt x="179657" y="921961"/>
                  </a:lnTo>
                  <a:lnTo>
                    <a:pt x="159767" y="962814"/>
                  </a:lnTo>
                  <a:lnTo>
                    <a:pt x="141016" y="1004139"/>
                  </a:lnTo>
                  <a:lnTo>
                    <a:pt x="123407" y="1045910"/>
                  </a:lnTo>
                  <a:lnTo>
                    <a:pt x="106947" y="1088101"/>
                  </a:lnTo>
                  <a:lnTo>
                    <a:pt x="91642" y="1130686"/>
                  </a:lnTo>
                  <a:lnTo>
                    <a:pt x="77495" y="1173640"/>
                  </a:lnTo>
                  <a:lnTo>
                    <a:pt x="64514" y="1216937"/>
                  </a:lnTo>
                  <a:lnTo>
                    <a:pt x="52704" y="1260551"/>
                  </a:lnTo>
                  <a:lnTo>
                    <a:pt x="42070" y="1304456"/>
                  </a:lnTo>
                  <a:lnTo>
                    <a:pt x="32617" y="1348627"/>
                  </a:lnTo>
                  <a:lnTo>
                    <a:pt x="24352" y="1393038"/>
                  </a:lnTo>
                  <a:lnTo>
                    <a:pt x="17279" y="1437663"/>
                  </a:lnTo>
                  <a:lnTo>
                    <a:pt x="11405" y="1482475"/>
                  </a:lnTo>
                  <a:lnTo>
                    <a:pt x="6734" y="1527450"/>
                  </a:lnTo>
                  <a:lnTo>
                    <a:pt x="3272" y="1572562"/>
                  </a:lnTo>
                  <a:lnTo>
                    <a:pt x="1026" y="1617785"/>
                  </a:lnTo>
                  <a:lnTo>
                    <a:pt x="0" y="1663093"/>
                  </a:lnTo>
                  <a:lnTo>
                    <a:pt x="199" y="1708460"/>
                  </a:lnTo>
                  <a:lnTo>
                    <a:pt x="1630" y="1753860"/>
                  </a:lnTo>
                  <a:lnTo>
                    <a:pt x="4298" y="1799268"/>
                  </a:lnTo>
                  <a:lnTo>
                    <a:pt x="8208" y="1844659"/>
                  </a:lnTo>
                  <a:lnTo>
                    <a:pt x="13366" y="1890005"/>
                  </a:lnTo>
                  <a:lnTo>
                    <a:pt x="19777" y="1935282"/>
                  </a:lnTo>
                  <a:lnTo>
                    <a:pt x="27447" y="1980463"/>
                  </a:lnTo>
                  <a:lnTo>
                    <a:pt x="36382" y="2025523"/>
                  </a:lnTo>
                  <a:lnTo>
                    <a:pt x="46586" y="2070436"/>
                  </a:lnTo>
                  <a:lnTo>
                    <a:pt x="58067" y="2115177"/>
                  </a:lnTo>
                  <a:lnTo>
                    <a:pt x="70828" y="2159719"/>
                  </a:lnTo>
                  <a:lnTo>
                    <a:pt x="84875" y="2204036"/>
                  </a:lnTo>
                  <a:lnTo>
                    <a:pt x="100215" y="2248104"/>
                  </a:lnTo>
                  <a:lnTo>
                    <a:pt x="116852" y="2291895"/>
                  </a:lnTo>
                  <a:lnTo>
                    <a:pt x="134792" y="2335385"/>
                  </a:lnTo>
                  <a:lnTo>
                    <a:pt x="154041" y="2378548"/>
                  </a:lnTo>
                  <a:lnTo>
                    <a:pt x="174604" y="2421357"/>
                  </a:lnTo>
                  <a:lnTo>
                    <a:pt x="196487" y="2463788"/>
                  </a:lnTo>
                  <a:lnTo>
                    <a:pt x="219694" y="2505814"/>
                  </a:lnTo>
                  <a:lnTo>
                    <a:pt x="244232" y="2547409"/>
                  </a:lnTo>
                  <a:lnTo>
                    <a:pt x="270107" y="2588547"/>
                  </a:lnTo>
                  <a:lnTo>
                    <a:pt x="298722" y="2630914"/>
                  </a:lnTo>
                  <a:lnTo>
                    <a:pt x="328780" y="2672114"/>
                  </a:lnTo>
                  <a:lnTo>
                    <a:pt x="360225" y="2712150"/>
                  </a:lnTo>
                  <a:lnTo>
                    <a:pt x="392997" y="2751022"/>
                  </a:lnTo>
                  <a:lnTo>
                    <a:pt x="427037" y="2788733"/>
                  </a:lnTo>
                  <a:lnTo>
                    <a:pt x="462287" y="2825282"/>
                  </a:lnTo>
                  <a:lnTo>
                    <a:pt x="498688" y="2860672"/>
                  </a:lnTo>
                  <a:lnTo>
                    <a:pt x="536181" y="2894903"/>
                  </a:lnTo>
                  <a:lnTo>
                    <a:pt x="574708" y="2927978"/>
                  </a:lnTo>
                  <a:lnTo>
                    <a:pt x="614210" y="2959896"/>
                  </a:lnTo>
                  <a:lnTo>
                    <a:pt x="654628" y="2990659"/>
                  </a:lnTo>
                  <a:lnTo>
                    <a:pt x="695904" y="3020269"/>
                  </a:lnTo>
                  <a:lnTo>
                    <a:pt x="737979" y="3048727"/>
                  </a:lnTo>
                  <a:lnTo>
                    <a:pt x="780795" y="3076034"/>
                  </a:lnTo>
                  <a:lnTo>
                    <a:pt x="824292" y="3102191"/>
                  </a:lnTo>
                  <a:lnTo>
                    <a:pt x="868413" y="3127200"/>
                  </a:lnTo>
                  <a:lnTo>
                    <a:pt x="913097" y="3151061"/>
                  </a:lnTo>
                  <a:lnTo>
                    <a:pt x="958288" y="3173776"/>
                  </a:lnTo>
                  <a:lnTo>
                    <a:pt x="1003925" y="3195347"/>
                  </a:lnTo>
                  <a:lnTo>
                    <a:pt x="1049951" y="3215774"/>
                  </a:lnTo>
                  <a:lnTo>
                    <a:pt x="1096307" y="3235058"/>
                  </a:lnTo>
                  <a:lnTo>
                    <a:pt x="1142933" y="3253202"/>
                  </a:lnTo>
                  <a:lnTo>
                    <a:pt x="1189772" y="3270205"/>
                  </a:lnTo>
                  <a:lnTo>
                    <a:pt x="1236765" y="3286070"/>
                  </a:lnTo>
                  <a:lnTo>
                    <a:pt x="1283853" y="3300798"/>
                  </a:lnTo>
                  <a:lnTo>
                    <a:pt x="1330977" y="3314390"/>
                  </a:lnTo>
                  <a:lnTo>
                    <a:pt x="1378079" y="3326846"/>
                  </a:lnTo>
                  <a:lnTo>
                    <a:pt x="1425100" y="3338169"/>
                  </a:lnTo>
                  <a:lnTo>
                    <a:pt x="1471982" y="3348359"/>
                  </a:lnTo>
                  <a:lnTo>
                    <a:pt x="1518665" y="3357419"/>
                  </a:lnTo>
                  <a:lnTo>
                    <a:pt x="1565091" y="3365348"/>
                  </a:lnTo>
                  <a:lnTo>
                    <a:pt x="1611202" y="3372148"/>
                  </a:lnTo>
                  <a:lnTo>
                    <a:pt x="1656938" y="3377821"/>
                  </a:lnTo>
                  <a:lnTo>
                    <a:pt x="1702242" y="3382368"/>
                  </a:lnTo>
                  <a:lnTo>
                    <a:pt x="1747053" y="3385790"/>
                  </a:lnTo>
                  <a:lnTo>
                    <a:pt x="1818369" y="3389434"/>
                  </a:lnTo>
                  <a:lnTo>
                    <a:pt x="1891676" y="3391178"/>
                  </a:lnTo>
                  <a:lnTo>
                    <a:pt x="1929056" y="3391261"/>
                  </a:lnTo>
                  <a:lnTo>
                    <a:pt x="1966907" y="3390779"/>
                  </a:lnTo>
                  <a:lnTo>
                    <a:pt x="2005223" y="3389700"/>
                  </a:lnTo>
                  <a:lnTo>
                    <a:pt x="2043993" y="3387994"/>
                  </a:lnTo>
                  <a:lnTo>
                    <a:pt x="2083209" y="3385630"/>
                  </a:lnTo>
                  <a:lnTo>
                    <a:pt x="2122863" y="3382579"/>
                  </a:lnTo>
                  <a:lnTo>
                    <a:pt x="2162946" y="3378809"/>
                  </a:lnTo>
                  <a:lnTo>
                    <a:pt x="2203450" y="3374291"/>
                  </a:lnTo>
                  <a:lnTo>
                    <a:pt x="2244365" y="3368994"/>
                  </a:lnTo>
                  <a:lnTo>
                    <a:pt x="2285683" y="3362887"/>
                  </a:lnTo>
                  <a:lnTo>
                    <a:pt x="2327396" y="3355940"/>
                  </a:lnTo>
                  <a:lnTo>
                    <a:pt x="2369494" y="3348123"/>
                  </a:lnTo>
                  <a:lnTo>
                    <a:pt x="2411970" y="3339405"/>
                  </a:lnTo>
                  <a:lnTo>
                    <a:pt x="2454814" y="3329755"/>
                  </a:lnTo>
                  <a:lnTo>
                    <a:pt x="2498019" y="3319145"/>
                  </a:lnTo>
                  <a:lnTo>
                    <a:pt x="2541574" y="3307542"/>
                  </a:lnTo>
                  <a:lnTo>
                    <a:pt x="2585473" y="3294916"/>
                  </a:lnTo>
                  <a:lnTo>
                    <a:pt x="2629705" y="3281238"/>
                  </a:lnTo>
                  <a:lnTo>
                    <a:pt x="2674263" y="3266477"/>
                  </a:lnTo>
                  <a:lnTo>
                    <a:pt x="2719137" y="3250601"/>
                  </a:lnTo>
                  <a:lnTo>
                    <a:pt x="2764320" y="3233582"/>
                  </a:lnTo>
                  <a:lnTo>
                    <a:pt x="2809802" y="3215388"/>
                  </a:lnTo>
                  <a:lnTo>
                    <a:pt x="2855575" y="3195989"/>
                  </a:lnTo>
                  <a:lnTo>
                    <a:pt x="2901631" y="3175355"/>
                  </a:lnTo>
                  <a:lnTo>
                    <a:pt x="2947960" y="3153455"/>
                  </a:lnTo>
                  <a:lnTo>
                    <a:pt x="2994553" y="3130258"/>
                  </a:lnTo>
                  <a:lnTo>
                    <a:pt x="3041404" y="3105735"/>
                  </a:lnTo>
                  <a:lnTo>
                    <a:pt x="3088502" y="3079855"/>
                  </a:lnTo>
                  <a:lnTo>
                    <a:pt x="3135839" y="3052587"/>
                  </a:lnTo>
                  <a:lnTo>
                    <a:pt x="3183406" y="3023902"/>
                  </a:lnTo>
                  <a:lnTo>
                    <a:pt x="3231195" y="2993768"/>
                  </a:lnTo>
                  <a:lnTo>
                    <a:pt x="3279198" y="2962155"/>
                  </a:lnTo>
                  <a:lnTo>
                    <a:pt x="3327404" y="2929033"/>
                  </a:lnTo>
                  <a:lnTo>
                    <a:pt x="3375807" y="2894372"/>
                  </a:lnTo>
                  <a:lnTo>
                    <a:pt x="3424397" y="2858140"/>
                  </a:lnTo>
                  <a:lnTo>
                    <a:pt x="3473166" y="2820308"/>
                  </a:lnTo>
                  <a:lnTo>
                    <a:pt x="3522105" y="2780846"/>
                  </a:lnTo>
                  <a:lnTo>
                    <a:pt x="3571205" y="2739722"/>
                  </a:lnTo>
                  <a:lnTo>
                    <a:pt x="3620457" y="2696906"/>
                  </a:lnTo>
                  <a:lnTo>
                    <a:pt x="3669854" y="2652368"/>
                  </a:lnTo>
                  <a:lnTo>
                    <a:pt x="3719387" y="2606077"/>
                  </a:lnTo>
                  <a:lnTo>
                    <a:pt x="3769046" y="2558004"/>
                  </a:lnTo>
                  <a:lnTo>
                    <a:pt x="3463518" y="2537102"/>
                  </a:lnTo>
                  <a:lnTo>
                    <a:pt x="3312689" y="2484653"/>
                  </a:lnTo>
                  <a:lnTo>
                    <a:pt x="3272471" y="2359727"/>
                  </a:lnTo>
                  <a:lnTo>
                    <a:pt x="3298777" y="2121391"/>
                  </a:lnTo>
                  <a:lnTo>
                    <a:pt x="3304955" y="2076862"/>
                  </a:lnTo>
                  <a:lnTo>
                    <a:pt x="3310628" y="2031512"/>
                  </a:lnTo>
                  <a:lnTo>
                    <a:pt x="3315739" y="1985403"/>
                  </a:lnTo>
                  <a:lnTo>
                    <a:pt x="3320227" y="1938596"/>
                  </a:lnTo>
                  <a:lnTo>
                    <a:pt x="3324036" y="1891152"/>
                  </a:lnTo>
                  <a:lnTo>
                    <a:pt x="3327105" y="1843132"/>
                  </a:lnTo>
                  <a:lnTo>
                    <a:pt x="3329377" y="1794598"/>
                  </a:lnTo>
                  <a:lnTo>
                    <a:pt x="3330793" y="1745611"/>
                  </a:lnTo>
                  <a:lnTo>
                    <a:pt x="3331294" y="1696232"/>
                  </a:lnTo>
                  <a:lnTo>
                    <a:pt x="3330822" y="1646523"/>
                  </a:lnTo>
                  <a:lnTo>
                    <a:pt x="3329317" y="1596545"/>
                  </a:lnTo>
                  <a:lnTo>
                    <a:pt x="3326722" y="1546359"/>
                  </a:lnTo>
                  <a:lnTo>
                    <a:pt x="3322977" y="1496026"/>
                  </a:lnTo>
                  <a:lnTo>
                    <a:pt x="3318024" y="1445608"/>
                  </a:lnTo>
                  <a:lnTo>
                    <a:pt x="3311805" y="1395166"/>
                  </a:lnTo>
                  <a:lnTo>
                    <a:pt x="3304260" y="1344761"/>
                  </a:lnTo>
                  <a:lnTo>
                    <a:pt x="3295332" y="1294455"/>
                  </a:lnTo>
                  <a:lnTo>
                    <a:pt x="3284961" y="1244308"/>
                  </a:lnTo>
                  <a:lnTo>
                    <a:pt x="3273089" y="1194383"/>
                  </a:lnTo>
                  <a:lnTo>
                    <a:pt x="3259657" y="1144740"/>
                  </a:lnTo>
                  <a:lnTo>
                    <a:pt x="3244606" y="1095441"/>
                  </a:lnTo>
                  <a:lnTo>
                    <a:pt x="3227879" y="1046547"/>
                  </a:lnTo>
                  <a:lnTo>
                    <a:pt x="3209416" y="998119"/>
                  </a:lnTo>
                  <a:lnTo>
                    <a:pt x="3189158" y="950219"/>
                  </a:lnTo>
                  <a:lnTo>
                    <a:pt x="3167048" y="902907"/>
                  </a:lnTo>
                  <a:lnTo>
                    <a:pt x="3143025" y="856246"/>
                  </a:lnTo>
                  <a:lnTo>
                    <a:pt x="3117033" y="810297"/>
                  </a:lnTo>
                  <a:lnTo>
                    <a:pt x="3089012" y="765120"/>
                  </a:lnTo>
                  <a:lnTo>
                    <a:pt x="3061976" y="724730"/>
                  </a:lnTo>
                  <a:lnTo>
                    <a:pt x="3033978" y="685371"/>
                  </a:lnTo>
                  <a:lnTo>
                    <a:pt x="3005042" y="647049"/>
                  </a:lnTo>
                  <a:lnTo>
                    <a:pt x="2975195" y="609769"/>
                  </a:lnTo>
                  <a:lnTo>
                    <a:pt x="2944462" y="573537"/>
                  </a:lnTo>
                  <a:lnTo>
                    <a:pt x="2912869" y="538358"/>
                  </a:lnTo>
                  <a:lnTo>
                    <a:pt x="2880443" y="504237"/>
                  </a:lnTo>
                  <a:lnTo>
                    <a:pt x="2847208" y="471181"/>
                  </a:lnTo>
                  <a:lnTo>
                    <a:pt x="2813190" y="439194"/>
                  </a:lnTo>
                  <a:lnTo>
                    <a:pt x="2778416" y="408282"/>
                  </a:lnTo>
                  <a:lnTo>
                    <a:pt x="2742911" y="378451"/>
                  </a:lnTo>
                  <a:lnTo>
                    <a:pt x="2706702" y="349707"/>
                  </a:lnTo>
                  <a:lnTo>
                    <a:pt x="2669813" y="322053"/>
                  </a:lnTo>
                  <a:lnTo>
                    <a:pt x="2632270" y="295497"/>
                  </a:lnTo>
                  <a:lnTo>
                    <a:pt x="2594101" y="270044"/>
                  </a:lnTo>
                  <a:lnTo>
                    <a:pt x="2555329" y="245699"/>
                  </a:lnTo>
                  <a:lnTo>
                    <a:pt x="2515982" y="222468"/>
                  </a:lnTo>
                  <a:lnTo>
                    <a:pt x="2476085" y="200355"/>
                  </a:lnTo>
                  <a:lnTo>
                    <a:pt x="2435664" y="179368"/>
                  </a:lnTo>
                  <a:lnTo>
                    <a:pt x="2394744" y="159511"/>
                  </a:lnTo>
                  <a:lnTo>
                    <a:pt x="2353352" y="140789"/>
                  </a:lnTo>
                  <a:lnTo>
                    <a:pt x="2311513" y="123209"/>
                  </a:lnTo>
                  <a:lnTo>
                    <a:pt x="2269253" y="106775"/>
                  </a:lnTo>
                  <a:lnTo>
                    <a:pt x="2226598" y="91494"/>
                  </a:lnTo>
                  <a:lnTo>
                    <a:pt x="2183574" y="77370"/>
                  </a:lnTo>
                  <a:lnTo>
                    <a:pt x="2140206" y="64410"/>
                  </a:lnTo>
                  <a:lnTo>
                    <a:pt x="2096521" y="52619"/>
                  </a:lnTo>
                  <a:lnTo>
                    <a:pt x="2052544" y="42001"/>
                  </a:lnTo>
                  <a:lnTo>
                    <a:pt x="2008301" y="32564"/>
                  </a:lnTo>
                  <a:lnTo>
                    <a:pt x="1963818" y="24312"/>
                  </a:lnTo>
                  <a:lnTo>
                    <a:pt x="1919120" y="17251"/>
                  </a:lnTo>
                  <a:lnTo>
                    <a:pt x="1874234" y="11386"/>
                  </a:lnTo>
                  <a:lnTo>
                    <a:pt x="1829185" y="6723"/>
                  </a:lnTo>
                  <a:lnTo>
                    <a:pt x="1784000" y="3267"/>
                  </a:lnTo>
                  <a:lnTo>
                    <a:pt x="1738703" y="1024"/>
                  </a:lnTo>
                  <a:lnTo>
                    <a:pt x="1693321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3C22FACE-247C-4772-875F-044329B04213}"/>
                </a:ext>
              </a:extLst>
            </p:cNvPr>
            <p:cNvSpPr txBox="1"/>
            <p:nvPr/>
          </p:nvSpPr>
          <p:spPr>
            <a:xfrm>
              <a:off x="-1007708" y="1315190"/>
              <a:ext cx="29523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C Lubalin Graph Std" panose="020B0604020202020204" charset="0"/>
                  <a:ea typeface="+mn-ea"/>
                  <a:cs typeface="ITC Lubalin Graph Std" panose="020B0604020202020204" charset="0"/>
                </a:rPr>
                <a:t>Avez-vous des questions?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52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18864" y="405227"/>
            <a:ext cx="7747422" cy="540060"/>
          </a:xfrm>
          <a:prstGeom prst="rect">
            <a:avLst/>
          </a:prstGeom>
        </p:spPr>
        <p:txBody>
          <a:bodyPr/>
          <a:lstStyle/>
          <a:p>
            <a:r>
              <a:rPr lang="fr-BE" dirty="0">
                <a:solidFill>
                  <a:srgbClr val="00AEEF"/>
                </a:solidFill>
                <a:latin typeface="Verdana"/>
                <a:cs typeface="Verdana"/>
              </a:rPr>
              <a:t>Enquête réalisée par le bureau </a:t>
            </a:r>
            <a:endParaRPr lang="fr-BE" dirty="0">
              <a:solidFill>
                <a:srgbClr val="00AEEF"/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10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7497A3-1A0A-4B70-B03C-483C9495ADA7}" type="slidenum">
              <a:rPr lang="nl-BE" sz="1050" smtClean="0">
                <a:latin typeface="Verdana"/>
                <a:cs typeface="Verdana"/>
              </a:rPr>
              <a:pPr>
                <a:defRPr/>
              </a:pPr>
              <a:t>5</a:t>
            </a:fld>
            <a:endParaRPr lang="nl-BE" sz="1050" dirty="0">
              <a:latin typeface="Verdana"/>
              <a:cs typeface="Verdana"/>
            </a:endParaRPr>
          </a:p>
        </p:txBody>
      </p:sp>
      <p:grpSp>
        <p:nvGrpSpPr>
          <p:cNvPr id="7" name="Group 40">
            <a:extLst>
              <a:ext uri="{FF2B5EF4-FFF2-40B4-BE49-F238E27FC236}">
                <a16:creationId xmlns:a16="http://schemas.microsoft.com/office/drawing/2014/main" id="{CAB52C0E-FFC0-46C7-9D2D-A5172B9006E9}"/>
              </a:ext>
            </a:extLst>
          </p:cNvPr>
          <p:cNvGrpSpPr/>
          <p:nvPr/>
        </p:nvGrpSpPr>
        <p:grpSpPr>
          <a:xfrm>
            <a:off x="1691680" y="1136428"/>
            <a:ext cx="5537965" cy="3205947"/>
            <a:chOff x="3014213" y="1723172"/>
            <a:chExt cx="5859957" cy="339235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901C9C7-30CF-4DBE-BA65-F041B8646347}"/>
                </a:ext>
              </a:extLst>
            </p:cNvPr>
            <p:cNvGrpSpPr/>
            <p:nvPr/>
          </p:nvGrpSpPr>
          <p:grpSpPr>
            <a:xfrm>
              <a:off x="6017689" y="1723172"/>
              <a:ext cx="1347596" cy="3392350"/>
              <a:chOff x="6072898" y="922866"/>
              <a:chExt cx="1347596" cy="3392350"/>
            </a:xfrm>
          </p:grpSpPr>
          <p:sp>
            <p:nvSpPr>
              <p:cNvPr id="30" name="Text Placeholder 11">
                <a:extLst>
                  <a:ext uri="{FF2B5EF4-FFF2-40B4-BE49-F238E27FC236}">
                    <a16:creationId xmlns:a16="http://schemas.microsoft.com/office/drawing/2014/main" id="{DB962837-7FDD-431A-B2AE-C8E5D36769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72898" y="922866"/>
                <a:ext cx="1347596" cy="3392350"/>
              </a:xfrm>
              <a:prstGeom prst="rect">
                <a:avLst/>
              </a:prstGeom>
              <a:noFill/>
              <a:ln>
                <a:solidFill>
                  <a:srgbClr val="4472C4">
                    <a:lumMod val="50000"/>
                  </a:srgbClr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134" b="0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pic>
            <p:nvPicPr>
              <p:cNvPr id="31" name="Picture 6">
                <a:extLst>
                  <a:ext uri="{FF2B5EF4-FFF2-40B4-BE49-F238E27FC236}">
                    <a16:creationId xmlns:a16="http://schemas.microsoft.com/office/drawing/2014/main" id="{BF40C985-18BD-494C-AF18-156C4C7161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rgbClr val="4472C4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22" r="10922"/>
              <a:stretch/>
            </p:blipFill>
            <p:spPr bwMode="ltGray">
              <a:xfrm>
                <a:off x="6072898" y="1293543"/>
                <a:ext cx="1347596" cy="1149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Text Placeholder 11">
                <a:extLst>
                  <a:ext uri="{FF2B5EF4-FFF2-40B4-BE49-F238E27FC236}">
                    <a16:creationId xmlns:a16="http://schemas.microsoft.com/office/drawing/2014/main" id="{083A7F9C-A376-4F26-9C12-7D9DFC90A8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72898" y="922866"/>
                <a:ext cx="1347596" cy="383539"/>
              </a:xfrm>
              <a:prstGeom prst="rect">
                <a:avLst/>
              </a:prstGeom>
              <a:solidFill>
                <a:srgbClr val="4472C4">
                  <a:lumMod val="50000"/>
                </a:srgbClr>
              </a:solidFill>
              <a:ln>
                <a:solidFill>
                  <a:srgbClr val="4472C4">
                    <a:lumMod val="50000"/>
                  </a:srgbClr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BE" sz="851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Méthode de collecte de données</a:t>
                </a:r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id="{B49D3824-5258-4EA1-B14D-DF9BC1E78415}"/>
                  </a:ext>
                </a:extLst>
              </p:cNvPr>
              <p:cNvSpPr txBox="1"/>
              <p:nvPr/>
            </p:nvSpPr>
            <p:spPr>
              <a:xfrm>
                <a:off x="6072898" y="3034779"/>
                <a:ext cx="1347596" cy="709183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marL="4502" marR="0" lvl="0" indent="0" algn="ctr" defTabSz="864199" eaLnBrk="1" fontAlgn="auto" latinLnBrk="0" hangingPunct="1">
                  <a:lnSpc>
                    <a:spcPct val="100000"/>
                  </a:lnSpc>
                  <a:spcBef>
                    <a:spcPts val="113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024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Online</a:t>
                </a:r>
              </a:p>
            </p:txBody>
          </p:sp>
        </p:grpSp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ADAD6E99-C21E-4CDE-9849-A1D4DAEC24C2}"/>
                </a:ext>
              </a:extLst>
            </p:cNvPr>
            <p:cNvGrpSpPr/>
            <p:nvPr/>
          </p:nvGrpSpPr>
          <p:grpSpPr>
            <a:xfrm>
              <a:off x="7526573" y="1723172"/>
              <a:ext cx="1347596" cy="3392350"/>
              <a:chOff x="7548942" y="922866"/>
              <a:chExt cx="1347596" cy="3392350"/>
            </a:xfrm>
          </p:grpSpPr>
          <p:pic>
            <p:nvPicPr>
              <p:cNvPr id="26" name="Picture 11" descr="http://www.aiche.org/sites/default/files/styles/aiche_content/public/images/page/lead/edit_calendar_ssk_47433454.jpg?itok=GOEK7rfr">
                <a:extLst>
                  <a:ext uri="{FF2B5EF4-FFF2-40B4-BE49-F238E27FC236}">
                    <a16:creationId xmlns:a16="http://schemas.microsoft.com/office/drawing/2014/main" id="{C67EADA6-AB32-4860-9947-B2161CC62F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rgbClr val="A5A5A5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85" r="5385"/>
              <a:stretch/>
            </p:blipFill>
            <p:spPr bwMode="auto">
              <a:xfrm>
                <a:off x="7548942" y="1293544"/>
                <a:ext cx="1347596" cy="11492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 Placeholder 11">
                <a:extLst>
                  <a:ext uri="{FF2B5EF4-FFF2-40B4-BE49-F238E27FC236}">
                    <a16:creationId xmlns:a16="http://schemas.microsoft.com/office/drawing/2014/main" id="{BCFC7CCC-10AD-44A0-B452-A3F4B118FA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48942" y="922866"/>
                <a:ext cx="1347596" cy="3392350"/>
              </a:xfrm>
              <a:prstGeom prst="rect">
                <a:avLst/>
              </a:prstGeom>
              <a:noFill/>
              <a:ln>
                <a:solidFill>
                  <a:srgbClr val="A5A5A5"/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134" b="0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8" name="Text Placeholder 11">
                <a:extLst>
                  <a:ext uri="{FF2B5EF4-FFF2-40B4-BE49-F238E27FC236}">
                    <a16:creationId xmlns:a16="http://schemas.microsoft.com/office/drawing/2014/main" id="{2706F8AC-82EA-46C0-86A6-9EFAE8BE88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48942" y="922866"/>
                <a:ext cx="1347596" cy="383539"/>
              </a:xfrm>
              <a:prstGeom prst="rect">
                <a:avLst/>
              </a:prstGeom>
              <a:solidFill>
                <a:srgbClr val="14B2EC"/>
              </a:solidFill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BE" sz="1134" b="0" i="0" u="none" strike="noStrike" kern="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Période du terrain</a:t>
                </a:r>
              </a:p>
            </p:txBody>
          </p:sp>
          <p:sp>
            <p:nvSpPr>
              <p:cNvPr id="29" name="TextBox 18">
                <a:extLst>
                  <a:ext uri="{FF2B5EF4-FFF2-40B4-BE49-F238E27FC236}">
                    <a16:creationId xmlns:a16="http://schemas.microsoft.com/office/drawing/2014/main" id="{921ECF67-15AA-4AAE-9ECF-F024AADA0A97}"/>
                  </a:ext>
                </a:extLst>
              </p:cNvPr>
              <p:cNvSpPr txBox="1"/>
              <p:nvPr/>
            </p:nvSpPr>
            <p:spPr>
              <a:xfrm>
                <a:off x="7548942" y="2972563"/>
                <a:ext cx="1347596" cy="1121667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marL="0" marR="0" lvl="0" indent="0" algn="ctr" defTabSz="86419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2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4B2E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DU:  </a:t>
                </a:r>
              </a:p>
              <a:p>
                <a:pPr marL="0" marR="0" lvl="0" indent="0" algn="ctr" defTabSz="86419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23" b="1" i="0" u="none" strike="noStrike" kern="0" cap="none" spc="0" normalizeH="0" baseline="0" dirty="0">
                    <a:ln>
                      <a:noFill/>
                    </a:ln>
                    <a:solidFill>
                      <a:srgbClr val="14B2E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15</a:t>
                </a:r>
                <a:r>
                  <a:rPr kumimoji="0" lang="en-GB" sz="132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4B2E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/07/2020 </a:t>
                </a:r>
              </a:p>
              <a:p>
                <a:pPr marL="0" marR="0" lvl="0" indent="0" algn="ctr" defTabSz="86419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40" b="1" i="0" u="none" strike="noStrike" kern="0" cap="none" spc="0" normalizeH="0" baseline="0" noProof="0" dirty="0">
                  <a:ln>
                    <a:noFill/>
                  </a:ln>
                  <a:solidFill>
                    <a:srgbClr val="14B2E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86419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23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4B2E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AU: </a:t>
                </a:r>
              </a:p>
              <a:p>
                <a:pPr marL="0" marR="0" lvl="0" indent="0" algn="ctr" defTabSz="86419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323" b="1" kern="0" dirty="0">
                    <a:solidFill>
                      <a:srgbClr val="14B2E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</a:t>
                </a:r>
                <a:r>
                  <a:rPr kumimoji="0" lang="en-GB" sz="1323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4B2EC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/07/2020</a:t>
                </a:r>
              </a:p>
            </p:txBody>
          </p:sp>
        </p:grpSp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BC0B2C39-8638-429B-B206-9D959E9689A7}"/>
                </a:ext>
              </a:extLst>
            </p:cNvPr>
            <p:cNvGrpSpPr/>
            <p:nvPr/>
          </p:nvGrpSpPr>
          <p:grpSpPr>
            <a:xfrm>
              <a:off x="3014213" y="1723172"/>
              <a:ext cx="1348413" cy="3392350"/>
              <a:chOff x="247463" y="922866"/>
              <a:chExt cx="1348413" cy="3392350"/>
            </a:xfrm>
          </p:grpSpPr>
          <p:pic>
            <p:nvPicPr>
              <p:cNvPr id="22" name="Picture 18">
                <a:extLst>
                  <a:ext uri="{FF2B5EF4-FFF2-40B4-BE49-F238E27FC236}">
                    <a16:creationId xmlns:a16="http://schemas.microsoft.com/office/drawing/2014/main" id="{CF8A7D8E-B258-44D3-BEA1-76E7742A9A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463" y="1226054"/>
                <a:ext cx="1348413" cy="1215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Text Placeholder 11">
                <a:extLst>
                  <a:ext uri="{FF2B5EF4-FFF2-40B4-BE49-F238E27FC236}">
                    <a16:creationId xmlns:a16="http://schemas.microsoft.com/office/drawing/2014/main" id="{8C8A8BF8-0AE5-423B-A145-203BFC6780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463" y="922866"/>
                <a:ext cx="1347596" cy="3392350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134" b="0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24" name="Text Placeholder 11">
                <a:extLst>
                  <a:ext uri="{FF2B5EF4-FFF2-40B4-BE49-F238E27FC236}">
                    <a16:creationId xmlns:a16="http://schemas.microsoft.com/office/drawing/2014/main" id="{BD784A86-53BA-47DE-B6A9-461AE79E65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463" y="922866"/>
                <a:ext cx="1347596" cy="38353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rgbClr val="70AD47"/>
                </a:solidFill>
              </a:ln>
            </p:spPr>
            <p:txBody>
              <a:bodyPr anchor="ctr" anchorCtr="0"/>
              <a:lstStyle>
                <a:lvl1pPr marL="0" indent="0" algn="l" defTabSz="135889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None/>
                  <a:defRPr sz="2400" kern="1200" cap="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763" indent="0" algn="l" defTabSz="135889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363538" indent="-274638" algn="l" defTabSz="135889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25488" indent="-280988" algn="l" defTabSz="1358890" rtl="0" eaLnBrk="1" latinLnBrk="0" hangingPunct="1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350838" algn="l" defTabSz="1358890" rtl="0" eaLnBrk="1" latinLnBrk="0" hangingPunct="1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3736947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16392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95837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75282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3588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BE" sz="1134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Description de l’ECHANTILLON</a:t>
                </a:r>
              </a:p>
            </p:txBody>
          </p:sp>
          <p:sp>
            <p:nvSpPr>
              <p:cNvPr id="25" name="TextBox 28">
                <a:extLst>
                  <a:ext uri="{FF2B5EF4-FFF2-40B4-BE49-F238E27FC236}">
                    <a16:creationId xmlns:a16="http://schemas.microsoft.com/office/drawing/2014/main" id="{6FE102CE-1681-40FC-AAD8-857AAEAE928F}"/>
                  </a:ext>
                </a:extLst>
              </p:cNvPr>
              <p:cNvSpPr txBox="1"/>
              <p:nvPr/>
            </p:nvSpPr>
            <p:spPr>
              <a:xfrm>
                <a:off x="262211" y="2749115"/>
                <a:ext cx="1332848" cy="916762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marL="0" marR="0" lvl="0" indent="0" algn="ctr" defTabSz="86419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323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Échantillon représentatif de la population belge âgée de </a:t>
                </a:r>
              </a:p>
              <a:p>
                <a:pPr marL="0" marR="0" lvl="0" indent="0" algn="ctr" defTabSz="86419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323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kumimoji="0" lang="fr-BE" sz="1323" b="1" i="0" u="none" strike="noStrike" kern="0" cap="none" spc="0" normalizeH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à 70 ans</a:t>
                </a:r>
                <a:endParaRPr kumimoji="0" lang="fr-BE" sz="1323" b="1" i="0" u="none" strike="noStrike" kern="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29">
              <a:extLst>
                <a:ext uri="{FF2B5EF4-FFF2-40B4-BE49-F238E27FC236}">
                  <a16:creationId xmlns:a16="http://schemas.microsoft.com/office/drawing/2014/main" id="{FE593E0E-2371-49BF-BF4B-972594CDB2C3}"/>
                </a:ext>
              </a:extLst>
            </p:cNvPr>
            <p:cNvGrpSpPr/>
            <p:nvPr/>
          </p:nvGrpSpPr>
          <p:grpSpPr>
            <a:xfrm>
              <a:off x="4523914" y="1723172"/>
              <a:ext cx="1347596" cy="3392350"/>
              <a:chOff x="1683920" y="922866"/>
              <a:chExt cx="1347596" cy="3392350"/>
            </a:xfrm>
          </p:grpSpPr>
          <p:pic>
            <p:nvPicPr>
              <p:cNvPr id="17" name="Picture 17" descr="http://blog.outlawsalesgroup.com/wp-content/uploads/2013/03/friends.jpg">
                <a:extLst>
                  <a:ext uri="{FF2B5EF4-FFF2-40B4-BE49-F238E27FC236}">
                    <a16:creationId xmlns:a16="http://schemas.microsoft.com/office/drawing/2014/main" id="{8CCFCC60-D0B8-4218-ACAD-768EEBDD50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rgbClr val="70AD47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1" r="27388"/>
              <a:stretch/>
            </p:blipFill>
            <p:spPr bwMode="auto">
              <a:xfrm>
                <a:off x="1683920" y="1404889"/>
                <a:ext cx="1347596" cy="1034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Placeholder 11">
                <a:extLst>
                  <a:ext uri="{FF2B5EF4-FFF2-40B4-BE49-F238E27FC236}">
                    <a16:creationId xmlns:a16="http://schemas.microsoft.com/office/drawing/2014/main" id="{2C795F1C-803D-4794-B15B-FEF484DF58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3920" y="922866"/>
                <a:ext cx="1347596" cy="3392350"/>
              </a:xfrm>
              <a:prstGeom prst="rect">
                <a:avLst/>
              </a:prstGeom>
              <a:noFill/>
              <a:ln>
                <a:solidFill>
                  <a:srgbClr val="439F9D"/>
                </a:solidFill>
              </a:ln>
            </p:spPr>
            <p:txBody>
              <a:bodyPr anchor="ctr" anchorCtr="0"/>
              <a:lstStyle>
                <a:defPPr>
                  <a:defRPr lang="en-US"/>
                </a:defPPr>
                <a:lvl1pPr indent="0" algn="ctr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800" cap="all" baseline="0">
                    <a:solidFill>
                      <a:srgbClr val="FFFFFF"/>
                    </a:solidFill>
                  </a:defRPr>
                </a:lvl1pPr>
                <a:lvl2pPr marL="4763" indent="0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2pPr>
                <a:lvl3pPr marL="363538" indent="-274638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3pPr>
                <a:lvl4pPr marL="725488" indent="-280988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4pPr>
                <a:lvl5pPr marL="1074738" indent="-350838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lvl5pPr>
                <a:lvl6pPr marL="373694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6pPr>
                <a:lvl7pPr marL="441639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7pPr>
                <a:lvl8pPr marL="5095837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8pPr>
                <a:lvl9pPr marL="5775282" indent="-339722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/>
                </a:lvl9pPr>
              </a:lstStyle>
              <a:p>
                <a:pPr marL="0" marR="0" lvl="0" indent="0" algn="ctr" defTabSz="86419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1134" b="0" i="0" u="none" strike="noStrike" kern="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9" name="Text Placeholder 11">
                <a:extLst>
                  <a:ext uri="{FF2B5EF4-FFF2-40B4-BE49-F238E27FC236}">
                    <a16:creationId xmlns:a16="http://schemas.microsoft.com/office/drawing/2014/main" id="{BC8EB46A-8F8E-462E-868C-E797567EFB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3920" y="922866"/>
                <a:ext cx="1347596" cy="383539"/>
              </a:xfrm>
              <a:prstGeom prst="rect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>
                <a:solidFill>
                  <a:srgbClr val="439F9D"/>
                </a:solidFill>
              </a:ln>
            </p:spPr>
            <p:txBody>
              <a:bodyPr anchor="ctr" anchorCtr="0"/>
              <a:lstStyle>
                <a:lvl1pPr marL="0" indent="0" algn="l" defTabSz="1358890" rtl="0" eaLnBrk="1" latinLnBrk="0" hangingPunct="1">
                  <a:lnSpc>
                    <a:spcPct val="90000"/>
                  </a:lnSpc>
                  <a:spcBef>
                    <a:spcPts val="2400"/>
                  </a:spcBef>
                  <a:buFont typeface="Arial" panose="020B0604020202020204" pitchFamily="34" charset="0"/>
                  <a:buNone/>
                  <a:defRPr sz="2400" kern="1200" cap="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4763" indent="0" algn="l" defTabSz="135889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363538" indent="-274638" algn="l" defTabSz="135889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25488" indent="-280988" algn="l" defTabSz="1358890" rtl="0" eaLnBrk="1" latinLnBrk="0" hangingPunct="1">
                  <a:lnSpc>
                    <a:spcPct val="95000"/>
                  </a:lnSpc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350838" algn="l" defTabSz="1358890" rtl="0" eaLnBrk="1" latinLnBrk="0" hangingPunct="1">
                  <a:lnSpc>
                    <a:spcPct val="90000"/>
                  </a:lnSpc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3736947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416392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95837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775282" indent="-339722" algn="l" defTabSz="1358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13588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fr-BE" sz="1134" b="0" i="0" u="none" strike="noStrike" kern="120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TAILLE DE L’ECHANTILLON</a:t>
                </a:r>
              </a:p>
            </p:txBody>
          </p:sp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09F9ABAF-1DAB-455C-9EB9-DF54F99D102A}"/>
                  </a:ext>
                </a:extLst>
              </p:cNvPr>
              <p:cNvSpPr txBox="1"/>
              <p:nvPr/>
            </p:nvSpPr>
            <p:spPr>
              <a:xfrm>
                <a:off x="1683920" y="3429328"/>
                <a:ext cx="1347596" cy="412484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marL="4502" marR="0" lvl="0" indent="0" algn="ctr" defTabSz="864199" eaLnBrk="1" fontAlgn="auto" latinLnBrk="0" hangingPunct="1">
                  <a:lnSpc>
                    <a:spcPct val="100000"/>
                  </a:lnSpc>
                  <a:spcBef>
                    <a:spcPts val="113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701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répondants</a:t>
                </a:r>
              </a:p>
            </p:txBody>
          </p:sp>
          <p:sp>
            <p:nvSpPr>
              <p:cNvPr id="21" name="TextBox 34">
                <a:extLst>
                  <a:ext uri="{FF2B5EF4-FFF2-40B4-BE49-F238E27FC236}">
                    <a16:creationId xmlns:a16="http://schemas.microsoft.com/office/drawing/2014/main" id="{E9C37069-B148-45DB-AD1A-B2B5114AD4D4}"/>
                  </a:ext>
                </a:extLst>
              </p:cNvPr>
              <p:cNvSpPr txBox="1"/>
              <p:nvPr/>
            </p:nvSpPr>
            <p:spPr>
              <a:xfrm>
                <a:off x="1683920" y="3029991"/>
                <a:ext cx="1347596" cy="709183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noAutofit/>
              </a:bodyPr>
              <a:lstStyle/>
              <a:p>
                <a:pPr marL="4502" marR="0" lvl="0" indent="0" algn="ctr" defTabSz="864199" eaLnBrk="1" fontAlgn="auto" latinLnBrk="0" hangingPunct="1">
                  <a:lnSpc>
                    <a:spcPct val="100000"/>
                  </a:lnSpc>
                  <a:spcBef>
                    <a:spcPts val="113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2646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fr-BE" sz="2646" b="1" kern="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=1042</a:t>
                </a:r>
              </a:p>
              <a:p>
                <a:pPr marL="4502" marR="0" lvl="0" indent="0" algn="ctr" defTabSz="864199" eaLnBrk="1" fontAlgn="auto" latinLnBrk="0" hangingPunct="1">
                  <a:lnSpc>
                    <a:spcPct val="100000"/>
                  </a:lnSpc>
                  <a:spcBef>
                    <a:spcPts val="1134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2646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highlight>
                    <a:srgbClr val="FF0000"/>
                  </a:highligh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F5C14A0E-A709-4B25-A6CB-9EB4FACBC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8961" y="2104146"/>
              <a:ext cx="1332848" cy="1172139"/>
            </a:xfrm>
            <a:prstGeom prst="rect">
              <a:avLst/>
            </a:prstGeom>
          </p:spPr>
        </p:pic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0F1ACFB1-429F-447A-AB77-5849026A5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1322" y="2125395"/>
              <a:ext cx="1332848" cy="1192600"/>
            </a:xfrm>
            <a:prstGeom prst="rect">
              <a:avLst/>
            </a:prstGeom>
          </p:spPr>
        </p:pic>
        <p:pic>
          <p:nvPicPr>
            <p:cNvPr id="15" name="Picture 30" descr="Afficher les informations sur l'image">
              <a:extLst>
                <a:ext uri="{FF2B5EF4-FFF2-40B4-BE49-F238E27FC236}">
                  <a16:creationId xmlns:a16="http://schemas.microsoft.com/office/drawing/2014/main" id="{BC037595-96A3-438A-8E74-0D25F1BD6A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7545" y="2125394"/>
              <a:ext cx="1312863" cy="111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8">
              <a:extLst>
                <a:ext uri="{FF2B5EF4-FFF2-40B4-BE49-F238E27FC236}">
                  <a16:creationId xmlns:a16="http://schemas.microsoft.com/office/drawing/2014/main" id="{99CD256C-0E86-4F67-AF0B-C06F742886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2"/>
            <a:stretch/>
          </p:blipFill>
          <p:spPr>
            <a:xfrm>
              <a:off x="4557251" y="2125394"/>
              <a:ext cx="1314259" cy="1148356"/>
            </a:xfrm>
            <a:prstGeom prst="rect">
              <a:avLst/>
            </a:prstGeom>
          </p:spPr>
        </p:pic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B863C703-D538-4D1A-867D-4920F72BD13B}"/>
              </a:ext>
            </a:extLst>
          </p:cNvPr>
          <p:cNvSpPr txBox="1"/>
          <p:nvPr/>
        </p:nvSpPr>
        <p:spPr>
          <a:xfrm>
            <a:off x="1669994" y="4452733"/>
            <a:ext cx="3698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>
                <a:solidFill>
                  <a:srgbClr val="003665"/>
                </a:solidFill>
              </a:rPr>
              <a:t>Marge d’erreur de 3% 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E4D45A1B-18B0-4305-B50C-6B8CC234B4B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" b="52844"/>
          <a:stretch/>
        </p:blipFill>
        <p:spPr>
          <a:xfrm>
            <a:off x="5094433" y="391843"/>
            <a:ext cx="704628" cy="54342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4579B5C-B80C-4558-A770-5CA84A0028FA}"/>
              </a:ext>
            </a:extLst>
          </p:cNvPr>
          <p:cNvSpPr txBox="1"/>
          <p:nvPr/>
        </p:nvSpPr>
        <p:spPr>
          <a:xfrm>
            <a:off x="4283968" y="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510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6512" y="0"/>
            <a:ext cx="9144000" cy="5143500"/>
          </a:xfrm>
          <a:prstGeom prst="rect">
            <a:avLst/>
          </a:prstGeom>
          <a:solidFill>
            <a:srgbClr val="14B2E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105288F-EA8A-4003-9B09-FB96D698812A}"/>
              </a:ext>
            </a:extLst>
          </p:cNvPr>
          <p:cNvSpPr txBox="1"/>
          <p:nvPr/>
        </p:nvSpPr>
        <p:spPr>
          <a:xfrm>
            <a:off x="-36512" y="1923678"/>
            <a:ext cx="914400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Lubalin Graph Std" panose="02060703020205020404" pitchFamily="18" charset="0"/>
                <a:ea typeface="+mn-ea"/>
                <a:cs typeface="Verdana"/>
              </a:rPr>
              <a:t>Le comportement des Belges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C Lubalin Graph Std" panose="02060703020205020404" pitchFamily="18" charset="0"/>
                <a:ea typeface="+mn-ea"/>
                <a:cs typeface="Verdana"/>
              </a:rPr>
              <a:t>en matière d’épargne aujourd’hui</a:t>
            </a:r>
          </a:p>
        </p:txBody>
      </p:sp>
    </p:spTree>
    <p:extLst>
      <p:ext uri="{BB962C8B-B14F-4D97-AF65-F5344CB8AC3E}">
        <p14:creationId xmlns:p14="http://schemas.microsoft.com/office/powerpoint/2010/main" val="413965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67494"/>
            <a:ext cx="8229600" cy="540060"/>
          </a:xfrm>
        </p:spPr>
        <p:txBody>
          <a:bodyPr/>
          <a:lstStyle/>
          <a:p>
            <a:r>
              <a:rPr lang="fr-FR" dirty="0">
                <a:cs typeface="ITC Lubalin Graph Std" panose="020B0604020202020204" charset="0"/>
              </a:rPr>
              <a:t>Mettez-vous actuellement de l’argent de côté ?</a:t>
            </a:r>
            <a:endParaRPr lang="fr-BE" dirty="0">
              <a:cs typeface="ITC Lubalin Graph Std" panose="020B060402020202020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21513" y="4879175"/>
            <a:ext cx="828198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 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(n=1042)</a:t>
            </a: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4197639-190A-417D-9BAC-30AA76B109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186636"/>
              </p:ext>
            </p:extLst>
          </p:nvPr>
        </p:nvGraphicFramePr>
        <p:xfrm>
          <a:off x="2977481" y="1412268"/>
          <a:ext cx="3791378" cy="290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4">
            <a:extLst>
              <a:ext uri="{FF2B5EF4-FFF2-40B4-BE49-F238E27FC236}">
                <a16:creationId xmlns:a16="http://schemas.microsoft.com/office/drawing/2014/main" id="{37A49388-1CBA-4BCB-9E6C-87D13B4A3A29}"/>
              </a:ext>
            </a:extLst>
          </p:cNvPr>
          <p:cNvSpPr txBox="1"/>
          <p:nvPr/>
        </p:nvSpPr>
        <p:spPr>
          <a:xfrm>
            <a:off x="5159957" y="2540014"/>
            <a:ext cx="1998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Oui  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srgbClr val="00366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7FC1D21D-D681-43E9-859A-7EE5DE1762B2}"/>
              </a:ext>
            </a:extLst>
          </p:cNvPr>
          <p:cNvSpPr txBox="1"/>
          <p:nvPr/>
        </p:nvSpPr>
        <p:spPr>
          <a:xfrm>
            <a:off x="2576841" y="2839156"/>
            <a:ext cx="140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16554372-BBDE-48E9-9873-FE332102EB7A}"/>
              </a:ext>
            </a:extLst>
          </p:cNvPr>
          <p:cNvSpPr txBox="1"/>
          <p:nvPr/>
        </p:nvSpPr>
        <p:spPr>
          <a:xfrm>
            <a:off x="503548" y="690831"/>
            <a:ext cx="8316924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2 Belges sur 3 mettent actuellement de l’argent de côté. Davantage de jeunes (18-34 ans) épargnent.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283968" y="0"/>
            <a:ext cx="565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5008DCF-19E9-4878-933B-768A458ECD16}"/>
              </a:ext>
            </a:extLst>
          </p:cNvPr>
          <p:cNvGrpSpPr/>
          <p:nvPr/>
        </p:nvGrpSpPr>
        <p:grpSpPr>
          <a:xfrm>
            <a:off x="50367" y="1214566"/>
            <a:ext cx="3541819" cy="1645216"/>
            <a:chOff x="-193955" y="1358582"/>
            <a:chExt cx="3541819" cy="164521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E0FBFFA-0B00-4327-9014-546FD93D2019}"/>
                </a:ext>
              </a:extLst>
            </p:cNvPr>
            <p:cNvSpPr/>
            <p:nvPr/>
          </p:nvSpPr>
          <p:spPr>
            <a:xfrm>
              <a:off x="166085" y="1457530"/>
              <a:ext cx="2844000" cy="1546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FDFB9752-C7B4-4671-9D0E-B5E16E84B82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15711777"/>
                </p:ext>
              </p:extLst>
            </p:nvPr>
          </p:nvGraphicFramePr>
          <p:xfrm>
            <a:off x="-52385" y="1358582"/>
            <a:ext cx="1998605" cy="14462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6" name="Chart 15">
              <a:extLst>
                <a:ext uri="{FF2B5EF4-FFF2-40B4-BE49-F238E27FC236}">
                  <a16:creationId xmlns:a16="http://schemas.microsoft.com/office/drawing/2014/main" id="{497C4E2F-C915-493C-B837-E55B454BF8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83550320"/>
                </p:ext>
              </p:extLst>
            </p:nvPr>
          </p:nvGraphicFramePr>
          <p:xfrm>
            <a:off x="1349259" y="1358582"/>
            <a:ext cx="1998605" cy="14462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80AB483C-8061-4875-AD69-1F8BF49FBDA9}"/>
                </a:ext>
              </a:extLst>
            </p:cNvPr>
            <p:cNvSpPr txBox="1"/>
            <p:nvPr/>
          </p:nvSpPr>
          <p:spPr>
            <a:xfrm>
              <a:off x="2385643" y="2483345"/>
              <a:ext cx="873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665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Oui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</a:t>
              </a:r>
              <a:endPara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724D6B2B-3665-4A57-8543-8FF66EF23105}"/>
                </a:ext>
              </a:extLst>
            </p:cNvPr>
            <p:cNvSpPr txBox="1"/>
            <p:nvPr/>
          </p:nvSpPr>
          <p:spPr>
            <a:xfrm>
              <a:off x="1209693" y="1544001"/>
              <a:ext cx="10446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dirty="0">
                  <a:solidFill>
                    <a:srgbClr val="00AEE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Non </a:t>
              </a: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279C334D-BAD7-4FB4-88AE-90533A470590}"/>
                </a:ext>
              </a:extLst>
            </p:cNvPr>
            <p:cNvSpPr txBox="1"/>
            <p:nvPr/>
          </p:nvSpPr>
          <p:spPr>
            <a:xfrm>
              <a:off x="1010154" y="2448855"/>
              <a:ext cx="873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665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Oui</a:t>
              </a: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</a:t>
              </a:r>
              <a:endParaRPr kumimoji="0" lang="fr-B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TextBox 4">
              <a:extLst>
                <a:ext uri="{FF2B5EF4-FFF2-40B4-BE49-F238E27FC236}">
                  <a16:creationId xmlns:a16="http://schemas.microsoft.com/office/drawing/2014/main" id="{1B23914A-DCD2-4E76-87CF-F6FA76EDE6E1}"/>
                </a:ext>
              </a:extLst>
            </p:cNvPr>
            <p:cNvSpPr txBox="1"/>
            <p:nvPr/>
          </p:nvSpPr>
          <p:spPr>
            <a:xfrm>
              <a:off x="-193955" y="1544001"/>
              <a:ext cx="10446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dirty="0">
                  <a:solidFill>
                    <a:srgbClr val="00AEE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Non </a:t>
              </a:r>
              <a:endPara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186316-0CE5-4B93-9F59-88ECEA1D5827}"/>
                </a:ext>
              </a:extLst>
            </p:cNvPr>
            <p:cNvSpPr txBox="1"/>
            <p:nvPr/>
          </p:nvSpPr>
          <p:spPr>
            <a:xfrm>
              <a:off x="504578" y="2757577"/>
              <a:ext cx="5759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BE" sz="1000" b="1" dirty="0">
                  <a:solidFill>
                    <a:srgbClr val="003665"/>
                  </a:solidFill>
                </a:rPr>
                <a:t>2018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5B6FEE-653E-4125-9EAC-E08C4B242D94}"/>
                </a:ext>
              </a:extLst>
            </p:cNvPr>
            <p:cNvSpPr txBox="1"/>
            <p:nvPr/>
          </p:nvSpPr>
          <p:spPr>
            <a:xfrm>
              <a:off x="1945079" y="2757567"/>
              <a:ext cx="5759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BE" sz="1000" b="1" dirty="0">
                  <a:solidFill>
                    <a:srgbClr val="003665"/>
                  </a:solidFill>
                </a:rPr>
                <a:t>2019</a:t>
              </a:r>
            </a:p>
          </p:txBody>
        </p:sp>
      </p:grp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B0C9AB1-C79A-405D-B14C-B5BC565675C0}"/>
              </a:ext>
            </a:extLst>
          </p:cNvPr>
          <p:cNvSpPr/>
          <p:nvPr/>
        </p:nvSpPr>
        <p:spPr>
          <a:xfrm rot="2929085">
            <a:off x="6011187" y="2971396"/>
            <a:ext cx="180000" cy="180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Oval Callout 7">
            <a:extLst>
              <a:ext uri="{FF2B5EF4-FFF2-40B4-BE49-F238E27FC236}">
                <a16:creationId xmlns:a16="http://schemas.microsoft.com/office/drawing/2014/main" id="{C8576C11-C600-4D96-BF63-2BD2017E0F89}"/>
              </a:ext>
            </a:extLst>
          </p:cNvPr>
          <p:cNvSpPr/>
          <p:nvPr/>
        </p:nvSpPr>
        <p:spPr>
          <a:xfrm>
            <a:off x="5863476" y="3262949"/>
            <a:ext cx="2612046" cy="584775"/>
          </a:xfrm>
          <a:prstGeom prst="wedgeEllipseCallout">
            <a:avLst>
              <a:gd name="adj1" fmla="val -50945"/>
              <a:gd name="adj2" fmla="val -4123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dirty="0">
                <a:solidFill>
                  <a:srgbClr val="0036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76</a:t>
            </a: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%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parmi les 18-34 ans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CFA8758-B865-4343-9F6E-87D035B41C17}"/>
              </a:ext>
            </a:extLst>
          </p:cNvPr>
          <p:cNvSpPr txBox="1">
            <a:spLocks/>
          </p:cNvSpPr>
          <p:nvPr/>
        </p:nvSpPr>
        <p:spPr>
          <a:xfrm>
            <a:off x="2267744" y="4781832"/>
            <a:ext cx="6419055" cy="27384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BE" sz="900" dirty="0">
              <a:solidFill>
                <a:srgbClr val="0A3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Diminution significative par rapport à 2019</a:t>
            </a: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Arrow: Right 26">
            <a:extLst>
              <a:ext uri="{FF2B5EF4-FFF2-40B4-BE49-F238E27FC236}">
                <a16:creationId xmlns:a16="http://schemas.microsoft.com/office/drawing/2014/main" id="{3BA7FCE5-75D2-4426-AFD7-C940C2EC5611}"/>
              </a:ext>
            </a:extLst>
          </p:cNvPr>
          <p:cNvSpPr/>
          <p:nvPr/>
        </p:nvSpPr>
        <p:spPr>
          <a:xfrm rot="2929085">
            <a:off x="2018812" y="4838679"/>
            <a:ext cx="180000" cy="180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B6AD5347-C694-429E-B6D8-02A74F3448FA}"/>
              </a:ext>
            </a:extLst>
          </p:cNvPr>
          <p:cNvSpPr/>
          <p:nvPr/>
        </p:nvSpPr>
        <p:spPr>
          <a:xfrm>
            <a:off x="5306442" y="2839156"/>
            <a:ext cx="594554" cy="415268"/>
          </a:xfrm>
          <a:prstGeom prst="roundRect">
            <a:avLst/>
          </a:prstGeom>
          <a:noFill/>
          <a:ln w="19050">
            <a:solidFill>
              <a:srgbClr val="24B2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35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11560" y="4881963"/>
            <a:ext cx="583264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fr-BE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Base: Les Belges</a:t>
            </a:r>
            <a:r>
              <a:rPr lang="fr-FR" sz="900" dirty="0">
                <a:solidFill>
                  <a:srgbClr val="0A3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 mettent de l’argent de côté (n=694)</a:t>
            </a:r>
            <a:endParaRPr lang="fr-BE" sz="900" dirty="0">
              <a:solidFill>
                <a:srgbClr val="0A3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4368" y="4249019"/>
            <a:ext cx="1252900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186BE5-26B0-4F0E-A6A8-F331E4F14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443102"/>
              </p:ext>
            </p:extLst>
          </p:nvPr>
        </p:nvGraphicFramePr>
        <p:xfrm>
          <a:off x="755576" y="1398136"/>
          <a:ext cx="6087218" cy="312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302C43C2-4369-4773-BA72-D066D73809C9}"/>
              </a:ext>
            </a:extLst>
          </p:cNvPr>
          <p:cNvSpPr txBox="1"/>
          <p:nvPr/>
        </p:nvSpPr>
        <p:spPr>
          <a:xfrm>
            <a:off x="501006" y="1059582"/>
            <a:ext cx="8136903" cy="338554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1600" dirty="0">
                <a:solidFill>
                  <a:srgbClr val="002060"/>
                </a:solidFill>
              </a:rPr>
              <a:t>85% des épargnants mettent autant d’argent de côté, voire davantage, qu’avant la crise.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C2E6DE7-7A9A-40BE-B4ED-069C9BAEA21D}"/>
              </a:ext>
            </a:extLst>
          </p:cNvPr>
          <p:cNvSpPr txBox="1"/>
          <p:nvPr/>
        </p:nvSpPr>
        <p:spPr>
          <a:xfrm>
            <a:off x="4283968" y="0"/>
            <a:ext cx="565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022" y="267494"/>
            <a:ext cx="8748000" cy="540060"/>
          </a:xfrm>
        </p:spPr>
        <p:txBody>
          <a:bodyPr/>
          <a:lstStyle/>
          <a:p>
            <a:r>
              <a:rPr lang="fr-FR" dirty="0"/>
              <a:t>Comment décririez-vous votre comportement d’épargnant suite à la crise du Covid-19 ? </a:t>
            </a:r>
            <a:endParaRPr lang="en-BE" dirty="0"/>
          </a:p>
        </p:txBody>
      </p:sp>
      <p:sp>
        <p:nvSpPr>
          <p:cNvPr id="14" name="Rectangle à coins arrondis 8">
            <a:extLst>
              <a:ext uri="{FF2B5EF4-FFF2-40B4-BE49-F238E27FC236}">
                <a16:creationId xmlns:a16="http://schemas.microsoft.com/office/drawing/2014/main" id="{EAB0BC73-3C47-4DB8-93FD-44D9BDF648F8}"/>
              </a:ext>
            </a:extLst>
          </p:cNvPr>
          <p:cNvSpPr/>
          <p:nvPr/>
        </p:nvSpPr>
        <p:spPr>
          <a:xfrm>
            <a:off x="6266730" y="1910905"/>
            <a:ext cx="1761654" cy="22477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8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77%</a:t>
            </a:r>
            <a:r>
              <a:rPr lang="fr-FR" sz="800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parmi les 65 ans et plus</a:t>
            </a:r>
          </a:p>
        </p:txBody>
      </p:sp>
      <p:sp>
        <p:nvSpPr>
          <p:cNvPr id="15" name="Rectangle à coins arrondis 8">
            <a:extLst>
              <a:ext uri="{FF2B5EF4-FFF2-40B4-BE49-F238E27FC236}">
                <a16:creationId xmlns:a16="http://schemas.microsoft.com/office/drawing/2014/main" id="{47DE2453-9FFE-4959-BB25-EF92C0268261}"/>
              </a:ext>
            </a:extLst>
          </p:cNvPr>
          <p:cNvSpPr/>
          <p:nvPr/>
        </p:nvSpPr>
        <p:spPr>
          <a:xfrm>
            <a:off x="5215327" y="2640611"/>
            <a:ext cx="1627467" cy="22477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8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32%</a:t>
            </a:r>
            <a:r>
              <a:rPr lang="fr-FR" sz="800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parmi les 18-34 ans 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6" name="Rectangle à coins arrondis 8">
            <a:extLst>
              <a:ext uri="{FF2B5EF4-FFF2-40B4-BE49-F238E27FC236}">
                <a16:creationId xmlns:a16="http://schemas.microsoft.com/office/drawing/2014/main" id="{CACEA332-ADDF-45C8-8386-F3BF446F3CC8}"/>
              </a:ext>
            </a:extLst>
          </p:cNvPr>
          <p:cNvSpPr/>
          <p:nvPr/>
        </p:nvSpPr>
        <p:spPr>
          <a:xfrm>
            <a:off x="4884005" y="3342352"/>
            <a:ext cx="2462845" cy="224778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800" b="1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22%</a:t>
            </a:r>
            <a:r>
              <a:rPr lang="fr-FR" sz="800" dirty="0">
                <a:solidFill>
                  <a:srgbClr val="00AEE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parmi ceux au chômage temporaire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1F293A0-3656-4298-87FD-E5D7810E71EB}"/>
              </a:ext>
            </a:extLst>
          </p:cNvPr>
          <p:cNvSpPr/>
          <p:nvPr/>
        </p:nvSpPr>
        <p:spPr>
          <a:xfrm flipH="1">
            <a:off x="899590" y="1707654"/>
            <a:ext cx="7272809" cy="1313137"/>
          </a:xfrm>
          <a:prstGeom prst="roundRect">
            <a:avLst/>
          </a:prstGeom>
          <a:noFill/>
          <a:ln w="19050">
            <a:solidFill>
              <a:srgbClr val="14B2E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92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199" y="267494"/>
            <a:ext cx="8229600" cy="540060"/>
          </a:xfrm>
        </p:spPr>
        <p:txBody>
          <a:bodyPr/>
          <a:lstStyle/>
          <a:p>
            <a:r>
              <a:rPr lang="fr-FR" dirty="0">
                <a:cs typeface="ITC Lubalin Graph Std" panose="020B0604020202020204" charset="0"/>
              </a:rPr>
              <a:t>Envisagez-vous de mettre de l’argent de côté dans les 6 prochains mois ?</a:t>
            </a:r>
            <a:endParaRPr lang="fr-BE" dirty="0">
              <a:cs typeface="ITC Lubalin Graph Std" panose="020B060402020202020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A7CF98-E399-477B-BE0D-02BDC82360BB}" type="slidenum">
              <a:rPr kumimoji="0" lang="nl-BE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21513" y="4879175"/>
            <a:ext cx="8281988" cy="31828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24282" rtl="0" eaLnBrk="1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7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240" indent="0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6802" indent="-186802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11" indent="-191121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834" indent="-176004" algn="l" defTabSz="924282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1775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391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66056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8198" indent="-231070" algn="l" defTabSz="9242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Base:  </a:t>
            </a: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srgbClr val="0A33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(n=1042)</a:t>
            </a:r>
          </a:p>
          <a:p>
            <a:pPr marL="0" marR="0" lvl="0" indent="0" algn="l" defTabSz="924282" rtl="0" eaLnBrk="1" fontAlgn="base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srgbClr val="0A33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56376" y="4249019"/>
            <a:ext cx="1180892" cy="7920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78" y="4577436"/>
            <a:ext cx="522958" cy="408791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4197639-190A-417D-9BAC-30AA76B109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8069365"/>
              </p:ext>
            </p:extLst>
          </p:nvPr>
        </p:nvGraphicFramePr>
        <p:xfrm>
          <a:off x="2515531" y="1573583"/>
          <a:ext cx="3791378" cy="290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4">
            <a:extLst>
              <a:ext uri="{FF2B5EF4-FFF2-40B4-BE49-F238E27FC236}">
                <a16:creationId xmlns:a16="http://schemas.microsoft.com/office/drawing/2014/main" id="{37A49388-1CBA-4BCB-9E6C-87D13B4A3A29}"/>
              </a:ext>
            </a:extLst>
          </p:cNvPr>
          <p:cNvSpPr txBox="1"/>
          <p:nvPr/>
        </p:nvSpPr>
        <p:spPr>
          <a:xfrm>
            <a:off x="4446837" y="1625723"/>
            <a:ext cx="199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92D1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Oui, mais pas davantage  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srgbClr val="92D1E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7FC1D21D-D681-43E9-859A-7EE5DE1762B2}"/>
              </a:ext>
            </a:extLst>
          </p:cNvPr>
          <p:cNvSpPr txBox="1"/>
          <p:nvPr/>
        </p:nvSpPr>
        <p:spPr>
          <a:xfrm>
            <a:off x="2329035" y="2076788"/>
            <a:ext cx="1409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83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7E3757C-81CF-4322-8A5B-95C3D41B5921}"/>
              </a:ext>
            </a:extLst>
          </p:cNvPr>
          <p:cNvSpPr txBox="1"/>
          <p:nvPr/>
        </p:nvSpPr>
        <p:spPr>
          <a:xfrm>
            <a:off x="4283968" y="0"/>
            <a:ext cx="5653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02B33A01-1681-4A12-B33D-12821617BC32}"/>
              </a:ext>
            </a:extLst>
          </p:cNvPr>
          <p:cNvSpPr txBox="1"/>
          <p:nvPr/>
        </p:nvSpPr>
        <p:spPr>
          <a:xfrm>
            <a:off x="3547066" y="4284470"/>
            <a:ext cx="1998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Oui, davantage  </a:t>
            </a:r>
            <a:endParaRPr kumimoji="0" lang="fr-BE" sz="1400" b="1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val Callout 7">
            <a:extLst>
              <a:ext uri="{FF2B5EF4-FFF2-40B4-BE49-F238E27FC236}">
                <a16:creationId xmlns:a16="http://schemas.microsoft.com/office/drawing/2014/main" id="{336947BE-55B8-4380-911A-6D36A0F87E43}"/>
              </a:ext>
            </a:extLst>
          </p:cNvPr>
          <p:cNvSpPr/>
          <p:nvPr/>
        </p:nvSpPr>
        <p:spPr>
          <a:xfrm>
            <a:off x="5458331" y="2195658"/>
            <a:ext cx="2714069" cy="415265"/>
          </a:xfrm>
          <a:prstGeom prst="wedgeEllipseCallout">
            <a:avLst>
              <a:gd name="adj1" fmla="val -56255"/>
              <a:gd name="adj2" fmla="val -37532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92D1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49% 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92D1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parmi les </a:t>
            </a:r>
            <a:r>
              <a:rPr lang="fr-FR" sz="1050" dirty="0">
                <a:solidFill>
                  <a:srgbClr val="92D1E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92D1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-34 ans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62C32E09-4EA0-40BF-B734-0A8A708CFCE2}"/>
              </a:ext>
            </a:extLst>
          </p:cNvPr>
          <p:cNvSpPr txBox="1"/>
          <p:nvPr/>
        </p:nvSpPr>
        <p:spPr>
          <a:xfrm>
            <a:off x="490228" y="987574"/>
            <a:ext cx="8136903" cy="584775"/>
          </a:xfrm>
          <a:prstGeom prst="rect">
            <a:avLst/>
          </a:prstGeom>
          <a:noFill/>
          <a:ln>
            <a:solidFill>
              <a:srgbClr val="083060">
                <a:alpha val="98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1600" dirty="0">
                <a:solidFill>
                  <a:srgbClr val="002060"/>
                </a:solidFill>
              </a:rPr>
              <a:t>65% des Belges envisagent d’épargner dans les 6 prochains mois. 1 Belge sur 4 compte même épargner davantage.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3DC25CB-7C4A-45F8-BF22-25C5C84459CF}"/>
              </a:ext>
            </a:extLst>
          </p:cNvPr>
          <p:cNvSpPr/>
          <p:nvPr/>
        </p:nvSpPr>
        <p:spPr>
          <a:xfrm>
            <a:off x="4193470" y="3740658"/>
            <a:ext cx="594554" cy="415268"/>
          </a:xfrm>
          <a:prstGeom prst="roundRect">
            <a:avLst/>
          </a:prstGeom>
          <a:noFill/>
          <a:ln w="19050">
            <a:solidFill>
              <a:srgbClr val="083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5A0B7CD8-CE14-468A-AB13-B6F23829E427}"/>
              </a:ext>
            </a:extLst>
          </p:cNvPr>
          <p:cNvSpPr/>
          <p:nvPr/>
        </p:nvSpPr>
        <p:spPr>
          <a:xfrm>
            <a:off x="4601077" y="2335610"/>
            <a:ext cx="594554" cy="415268"/>
          </a:xfrm>
          <a:prstGeom prst="roundRect">
            <a:avLst/>
          </a:prstGeom>
          <a:noFill/>
          <a:ln w="19050">
            <a:solidFill>
              <a:srgbClr val="083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275286"/>
      </p:ext>
    </p:extLst>
  </p:cSld>
  <p:clrMapOvr>
    <a:masterClrMapping/>
  </p:clrMapOvr>
</p:sld>
</file>

<file path=ppt/theme/theme1.xml><?xml version="1.0" encoding="utf-8"?>
<a:theme xmlns:a="http://schemas.openxmlformats.org/drawingml/2006/main" name="16-9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16-9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998A3"/>
      </a:dk2>
      <a:lt2>
        <a:srgbClr val="E7E6E6"/>
      </a:lt2>
      <a:accent1>
        <a:srgbClr val="4998A3"/>
      </a:accent1>
      <a:accent2>
        <a:srgbClr val="4472C4"/>
      </a:accent2>
      <a:accent3>
        <a:srgbClr val="808080"/>
      </a:accent3>
      <a:accent4>
        <a:srgbClr val="ED7D31"/>
      </a:accent4>
      <a:accent5>
        <a:srgbClr val="5B9BD5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psos 2015">
    <a:dk1>
      <a:srgbClr val="222223"/>
    </a:dk1>
    <a:lt1>
      <a:sysClr val="window" lastClr="FFFFFF"/>
    </a:lt1>
    <a:dk2>
      <a:srgbClr val="1B365D"/>
    </a:dk2>
    <a:lt2>
      <a:srgbClr val="888B8D"/>
    </a:lt2>
    <a:accent1>
      <a:srgbClr val="E87722"/>
    </a:accent1>
    <a:accent2>
      <a:srgbClr val="F1BE48"/>
    </a:accent2>
    <a:accent3>
      <a:srgbClr val="B7BF12"/>
    </a:accent3>
    <a:accent4>
      <a:srgbClr val="C8C9C7"/>
    </a:accent4>
    <a:accent5>
      <a:srgbClr val="71B2C9"/>
    </a:accent5>
    <a:accent6>
      <a:srgbClr val="007681"/>
    </a:accent6>
    <a:hlink>
      <a:srgbClr val="485CC7"/>
    </a:hlink>
    <a:folHlink>
      <a:srgbClr val="00B2A9"/>
    </a:folHlink>
  </a:clrScheme>
  <a:fontScheme name="Ipsos MORI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2254FD702C4A42B87D75ACCFEE8E91" ma:contentTypeVersion="11" ma:contentTypeDescription="Create a new document." ma:contentTypeScope="" ma:versionID="3f844f59fc96fcfa8d0842ab4294033c">
  <xsd:schema xmlns:xsd="http://www.w3.org/2001/XMLSchema" xmlns:xs="http://www.w3.org/2001/XMLSchema" xmlns:p="http://schemas.microsoft.com/office/2006/metadata/properties" xmlns:ns3="dbf83cb7-7df9-44d1-b674-32fb110d9e41" xmlns:ns4="4d02d8e4-98f1-4447-ad2a-e91e71f6c9f8" targetNamespace="http://schemas.microsoft.com/office/2006/metadata/properties" ma:root="true" ma:fieldsID="dc6900d2f54b2425977ea3d3a7f996a2" ns3:_="" ns4:_="">
    <xsd:import namespace="dbf83cb7-7df9-44d1-b674-32fb110d9e41"/>
    <xsd:import namespace="4d02d8e4-98f1-4447-ad2a-e91e71f6c9f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83cb7-7df9-44d1-b674-32fb110d9e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2d8e4-98f1-4447-ad2a-e91e71f6c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A51B80-736B-4D3A-828A-C2D1349909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f83cb7-7df9-44d1-b674-32fb110d9e41"/>
    <ds:schemaRef ds:uri="4d02d8e4-98f1-4447-ad2a-e91e71f6c9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D50C76-11BB-4A9F-8D71-145772EB74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DD71B2-5308-438D-A687-6B8657F4B245}">
  <ds:schemaRefs>
    <ds:schemaRef ds:uri="dbf83cb7-7df9-44d1-b674-32fb110d9e41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4d02d8e4-98f1-4447-ad2a-e91e71f6c9f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16-9.thmx</Template>
  <TotalTime>73</TotalTime>
  <Words>2572</Words>
  <Application>Microsoft Macintosh PowerPoint</Application>
  <PresentationFormat>On-screen Show (16:9)</PresentationFormat>
  <Paragraphs>405</Paragraphs>
  <Slides>44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Arial</vt:lpstr>
      <vt:lpstr>Wingdings</vt:lpstr>
      <vt:lpstr>Verdana</vt:lpstr>
      <vt:lpstr>Courier New</vt:lpstr>
      <vt:lpstr>Helvetica Neue</vt:lpstr>
      <vt:lpstr>Calibri Light</vt:lpstr>
      <vt:lpstr>ITC Lubalin Graph Std Book</vt:lpstr>
      <vt:lpstr>League Spartan</vt:lpstr>
      <vt:lpstr>ITC Lubalin Graph Std</vt:lpstr>
      <vt:lpstr>Lato Light</vt:lpstr>
      <vt:lpstr>Calibri</vt:lpstr>
      <vt:lpstr>16-9</vt:lpstr>
      <vt:lpstr>1_16-9</vt:lpstr>
      <vt:lpstr>Office Theme</vt:lpstr>
      <vt:lpstr>PowerPoint Presentation</vt:lpstr>
      <vt:lpstr>PowerPoint Presentation</vt:lpstr>
      <vt:lpstr>PowerPoint Presentation</vt:lpstr>
      <vt:lpstr>PowerPoint Presentation</vt:lpstr>
      <vt:lpstr>Enquête réalisée par le bureau </vt:lpstr>
      <vt:lpstr>PowerPoint Presentation</vt:lpstr>
      <vt:lpstr>Mettez-vous actuellement de l’argent de côté ?</vt:lpstr>
      <vt:lpstr>Comment décririez-vous votre comportement d’épargnant suite à la crise du Covid-19 ? </vt:lpstr>
      <vt:lpstr>Envisagez-vous de mettre de l’argent de côté dans les 6 prochains mois ?</vt:lpstr>
      <vt:lpstr>Quel montant mettez-vous de côté mensuellement ?</vt:lpstr>
      <vt:lpstr>Où placez-vous l’argent que vous mettez de côté ? </vt:lpstr>
      <vt:lpstr>Suite à la crise du Covid-19, investissez-vous plus, moins dans chacun des produits d’épargne suivants? </vt:lpstr>
      <vt:lpstr>Pour quelle durée envisagez-vous de bloquer l’argent que vous mettez de côté ? </vt:lpstr>
      <vt:lpstr>Quels étaient les objectifs précis de votre épargne avant et suite à la crise du Covid-19? </vt:lpstr>
      <vt:lpstr>Quel état d’esprit vous correspond le plus aujourd’hui ?</vt:lpstr>
      <vt:lpstr>PowerPoint Presentation</vt:lpstr>
      <vt:lpstr>Préparez-vous votre pension afin de maintenir un niveau de vie souhaité une fois pensionné ? </vt:lpstr>
      <vt:lpstr>Préparez-vous suffisamment votre pension afin de maintenir un niveau de vie souhaité une fois pensionné ? </vt:lpstr>
      <vt:lpstr>La crise du Covid-19 a-t-elle eu une influence sur la manière dont vous préparez votre pension ?</vt:lpstr>
      <vt:lpstr>Suite à la crise, comment votre comportement a-t-il évolué dans la préparation de votre pension? </vt:lpstr>
      <vt:lpstr>Suite à la crise, pour financer votre pension, sur quoi comptez-vous ? </vt:lpstr>
      <vt:lpstr>Pensez-vous que vous rencontrerez des difficultés à maintenir votre niveau de vie, une fois que vous serez pensionné(e) ? </vt:lpstr>
      <vt:lpstr>Pensez-vous que vous rencontrerez plus ou moins de difficultés qu’avant la crise pour maintenir votre niveau de vie une fois pensionné(e) ?</vt:lpstr>
      <vt:lpstr>Pensez-vous que l’impact de la crise du Covid-19 sur le budget de l’Etat puisse avoir une influence négative sur le financement des pensions ?</vt:lpstr>
      <vt:lpstr>Observatoire CBC 2020</vt:lpstr>
      <vt:lpstr>Mise en contexte</vt:lpstr>
      <vt:lpstr>Chiffres clefs sur l’épargne</vt:lpstr>
      <vt:lpstr>L’Observatoire CBC apporte un éclairage important</vt:lpstr>
      <vt:lpstr>Commentaires</vt:lpstr>
      <vt:lpstr>Commentaires</vt:lpstr>
      <vt:lpstr>Commentaires</vt:lpstr>
      <vt:lpstr>Analyse du comportement d’investissement de l’épargnant</vt:lpstr>
      <vt:lpstr>Analyse du comportement d’investissement de l’épargnant</vt:lpstr>
      <vt:lpstr>Analyse du comportement d’investissement de l’épargnant</vt:lpstr>
      <vt:lpstr>Analyse du comportement d’investissement de l’épargnant</vt:lpstr>
      <vt:lpstr>Analyse du comportement d’investissement de l’épargnant</vt:lpstr>
      <vt:lpstr>Analyse du comportement d’investissement de l’épargnant</vt:lpstr>
      <vt:lpstr>Analyse du comportement d’investissement de l’épargnant</vt:lpstr>
      <vt:lpstr>Analyse du comportement d’investissement de l’épargnant</vt:lpstr>
      <vt:lpstr>Commentaires</vt:lpstr>
      <vt:lpstr>Conclusions</vt:lpstr>
      <vt:lpstr>PowerPoint Presentation</vt:lpstr>
      <vt:lpstr>PowerPoint Presentation</vt:lpstr>
      <vt:lpstr>PowerPoint Presentation</vt:lpstr>
    </vt:vector>
  </TitlesOfParts>
  <Company>KBC Group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jd07540</dc:creator>
  <cp:lastModifiedBy>LAMBERT Marie</cp:lastModifiedBy>
  <cp:revision>1703</cp:revision>
  <cp:lastPrinted>2020-09-04T11:07:44Z</cp:lastPrinted>
  <dcterms:created xsi:type="dcterms:W3CDTF">2014-08-05T14:54:02Z</dcterms:created>
  <dcterms:modified xsi:type="dcterms:W3CDTF">2020-09-06T07:28:58Z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5a240272-e508-4aa4-a755-797e799e3de3_Enabled">
    <vt:lpwstr>True</vt:lpwstr>
  </property>
  <property fmtid="{D5CDD505-2E9C-101B-9397-08002B2CF9AE}" pid="4" name="MSIP_Label_5a240272-e508-4aa4-a755-797e799e3de3_SiteId">
    <vt:lpwstr>64af2aee-7d6c-49ac-a409-192d3fee73b8</vt:lpwstr>
  </property>
  <property fmtid="{D5CDD505-2E9C-101B-9397-08002B2CF9AE}" pid="5" name="MSIP_Label_5a240272-e508-4aa4-a755-797e799e3de3_Owner">
    <vt:lpwstr>JD71939@KBC-GROUP.COM</vt:lpwstr>
  </property>
  <property fmtid="{D5CDD505-2E9C-101B-9397-08002B2CF9AE}" pid="6" name="MSIP_Label_5a240272-e508-4aa4-a755-797e799e3de3_SetDate">
    <vt:lpwstr>2019-10-03T07:19:42.5695133Z</vt:lpwstr>
  </property>
  <property fmtid="{D5CDD505-2E9C-101B-9397-08002B2CF9AE}" pid="7" name="MSIP_Label_5a240272-e508-4aa4-a755-797e799e3de3_Name">
    <vt:lpwstr>Public</vt:lpwstr>
  </property>
  <property fmtid="{D5CDD505-2E9C-101B-9397-08002B2CF9AE}" pid="8" name="MSIP_Label_5a240272-e508-4aa4-a755-797e799e3de3_Application">
    <vt:lpwstr>Microsoft Azure Information Protection</vt:lpwstr>
  </property>
  <property fmtid="{D5CDD505-2E9C-101B-9397-08002B2CF9AE}" pid="9" name="MSIP_Label_5a240272-e508-4aa4-a755-797e799e3de3_ActionId">
    <vt:lpwstr>73fca653-8221-47c7-9c83-183f530380d4</vt:lpwstr>
  </property>
  <property fmtid="{D5CDD505-2E9C-101B-9397-08002B2CF9AE}" pid="10" name="MSIP_Label_5a240272-e508-4aa4-a755-797e799e3de3_Extended_MSFT_Method">
    <vt:lpwstr>Manual</vt:lpwstr>
  </property>
  <property fmtid="{D5CDD505-2E9C-101B-9397-08002B2CF9AE}" pid="11" name="MSIP_Label_a5a63cc4-2ec6-44d2-91a5-2f2bdabdec44_Enabled">
    <vt:lpwstr>True</vt:lpwstr>
  </property>
  <property fmtid="{D5CDD505-2E9C-101B-9397-08002B2CF9AE}" pid="12" name="MSIP_Label_a5a63cc4-2ec6-44d2-91a5-2f2bdabdec44_SiteId">
    <vt:lpwstr>64af2aee-7d6c-49ac-a409-192d3fee73b8</vt:lpwstr>
  </property>
  <property fmtid="{D5CDD505-2E9C-101B-9397-08002B2CF9AE}" pid="13" name="MSIP_Label_a5a63cc4-2ec6-44d2-91a5-2f2bdabdec44_Owner">
    <vt:lpwstr>JD71939@KBC-GROUP.COM</vt:lpwstr>
  </property>
  <property fmtid="{D5CDD505-2E9C-101B-9397-08002B2CF9AE}" pid="14" name="MSIP_Label_a5a63cc4-2ec6-44d2-91a5-2f2bdabdec44_SetDate">
    <vt:lpwstr>2019-10-03T07:19:42.5705796Z</vt:lpwstr>
  </property>
  <property fmtid="{D5CDD505-2E9C-101B-9397-08002B2CF9AE}" pid="15" name="MSIP_Label_a5a63cc4-2ec6-44d2-91a5-2f2bdabdec44_Name">
    <vt:lpwstr>Public - Visual Marking</vt:lpwstr>
  </property>
  <property fmtid="{D5CDD505-2E9C-101B-9397-08002B2CF9AE}" pid="16" name="MSIP_Label_a5a63cc4-2ec6-44d2-91a5-2f2bdabdec44_Application">
    <vt:lpwstr>Microsoft Azure Information Protection</vt:lpwstr>
  </property>
  <property fmtid="{D5CDD505-2E9C-101B-9397-08002B2CF9AE}" pid="17" name="MSIP_Label_a5a63cc4-2ec6-44d2-91a5-2f2bdabdec44_ActionId">
    <vt:lpwstr>73fca653-8221-47c7-9c83-183f530380d4</vt:lpwstr>
  </property>
  <property fmtid="{D5CDD505-2E9C-101B-9397-08002B2CF9AE}" pid="18" name="MSIP_Label_a5a63cc4-2ec6-44d2-91a5-2f2bdabdec44_Parent">
    <vt:lpwstr>5a240272-e508-4aa4-a755-797e799e3de3</vt:lpwstr>
  </property>
  <property fmtid="{D5CDD505-2E9C-101B-9397-08002B2CF9AE}" pid="19" name="MSIP_Label_a5a63cc4-2ec6-44d2-91a5-2f2bdabdec44_Extended_MSFT_Method">
    <vt:lpwstr>Manual</vt:lpwstr>
  </property>
  <property fmtid="{D5CDD505-2E9C-101B-9397-08002B2CF9AE}" pid="20" name="Sensitivity">
    <vt:lpwstr>Public Public - Visual Marking</vt:lpwstr>
  </property>
  <property fmtid="{D5CDD505-2E9C-101B-9397-08002B2CF9AE}" pid="21" name="ContentTypeId">
    <vt:lpwstr>0x010100542254FD702C4A42B87D75ACCFEE8E91</vt:lpwstr>
  </property>
</Properties>
</file>